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4" r:id="rId9"/>
    <p:sldId id="274" r:id="rId10"/>
    <p:sldId id="271" r:id="rId11"/>
    <p:sldId id="272" r:id="rId12"/>
    <p:sldId id="273" r:id="rId13"/>
    <p:sldId id="269" r:id="rId14"/>
    <p:sldId id="265" r:id="rId15"/>
    <p:sldId id="266" r:id="rId16"/>
    <p:sldId id="263" r:id="rId17"/>
    <p:sldId id="26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1" d="100"/>
          <a:sy n="111" d="100"/>
        </p:scale>
        <p:origin x="480" y="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38716-2453-4F7A-9422-1839699A74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2253925-E0CC-4CEE-B952-665207F1EF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B07CE6-2118-406F-AB46-8585C12C2D4E}"/>
              </a:ext>
            </a:extLst>
          </p:cNvPr>
          <p:cNvSpPr>
            <a:spLocks noGrp="1"/>
          </p:cNvSpPr>
          <p:nvPr>
            <p:ph type="dt" sz="half" idx="10"/>
          </p:nvPr>
        </p:nvSpPr>
        <p:spPr/>
        <p:txBody>
          <a:bodyPr/>
          <a:lstStyle/>
          <a:p>
            <a:fld id="{3F63373A-5A10-4DB9-9200-B173BFE3B6E3}" type="datetimeFigureOut">
              <a:rPr lang="en-US" smtClean="0"/>
              <a:t>7/17/2025</a:t>
            </a:fld>
            <a:endParaRPr lang="en-US"/>
          </a:p>
        </p:txBody>
      </p:sp>
      <p:sp>
        <p:nvSpPr>
          <p:cNvPr id="5" name="Footer Placeholder 4">
            <a:extLst>
              <a:ext uri="{FF2B5EF4-FFF2-40B4-BE49-F238E27FC236}">
                <a16:creationId xmlns:a16="http://schemas.microsoft.com/office/drawing/2014/main" id="{92E41318-D29E-412E-BF0F-8D1EA39D50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2F4DA6-1C7E-4000-9E41-708EDF2249C1}"/>
              </a:ext>
            </a:extLst>
          </p:cNvPr>
          <p:cNvSpPr>
            <a:spLocks noGrp="1"/>
          </p:cNvSpPr>
          <p:nvPr>
            <p:ph type="sldNum" sz="quarter" idx="12"/>
          </p:nvPr>
        </p:nvSpPr>
        <p:spPr/>
        <p:txBody>
          <a:bodyPr/>
          <a:lstStyle/>
          <a:p>
            <a:fld id="{3094A96D-A26B-41F6-995F-BF2E94A76397}" type="slidenum">
              <a:rPr lang="en-US" smtClean="0"/>
              <a:t>‹#›</a:t>
            </a:fld>
            <a:endParaRPr lang="en-US"/>
          </a:p>
        </p:txBody>
      </p:sp>
    </p:spTree>
    <p:extLst>
      <p:ext uri="{BB962C8B-B14F-4D97-AF65-F5344CB8AC3E}">
        <p14:creationId xmlns:p14="http://schemas.microsoft.com/office/powerpoint/2010/main" val="3889430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DD6B6-FE52-488E-BE20-854C23F9F6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72069FA-70A9-46A1-87E2-7B2A32063E4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1093E6-D342-47E7-B779-DD1569C3EE45}"/>
              </a:ext>
            </a:extLst>
          </p:cNvPr>
          <p:cNvSpPr>
            <a:spLocks noGrp="1"/>
          </p:cNvSpPr>
          <p:nvPr>
            <p:ph type="dt" sz="half" idx="10"/>
          </p:nvPr>
        </p:nvSpPr>
        <p:spPr/>
        <p:txBody>
          <a:bodyPr/>
          <a:lstStyle/>
          <a:p>
            <a:fld id="{3F63373A-5A10-4DB9-9200-B173BFE3B6E3}" type="datetimeFigureOut">
              <a:rPr lang="en-US" smtClean="0"/>
              <a:t>7/17/2025</a:t>
            </a:fld>
            <a:endParaRPr lang="en-US"/>
          </a:p>
        </p:txBody>
      </p:sp>
      <p:sp>
        <p:nvSpPr>
          <p:cNvPr id="5" name="Footer Placeholder 4">
            <a:extLst>
              <a:ext uri="{FF2B5EF4-FFF2-40B4-BE49-F238E27FC236}">
                <a16:creationId xmlns:a16="http://schemas.microsoft.com/office/drawing/2014/main" id="{4C5BDE15-9ADA-4FFC-A88E-AE34FB5888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0BA44B-E76A-4417-8ECC-07680730DF7D}"/>
              </a:ext>
            </a:extLst>
          </p:cNvPr>
          <p:cNvSpPr>
            <a:spLocks noGrp="1"/>
          </p:cNvSpPr>
          <p:nvPr>
            <p:ph type="sldNum" sz="quarter" idx="12"/>
          </p:nvPr>
        </p:nvSpPr>
        <p:spPr/>
        <p:txBody>
          <a:bodyPr/>
          <a:lstStyle/>
          <a:p>
            <a:fld id="{3094A96D-A26B-41F6-995F-BF2E94A76397}" type="slidenum">
              <a:rPr lang="en-US" smtClean="0"/>
              <a:t>‹#›</a:t>
            </a:fld>
            <a:endParaRPr lang="en-US"/>
          </a:p>
        </p:txBody>
      </p:sp>
    </p:spTree>
    <p:extLst>
      <p:ext uri="{BB962C8B-B14F-4D97-AF65-F5344CB8AC3E}">
        <p14:creationId xmlns:p14="http://schemas.microsoft.com/office/powerpoint/2010/main" val="2502037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947406-BC57-454A-91A4-E80CF8EE73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48EC701-B5B6-47C4-8C3E-E3995DF06FD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CFB62B-4DEF-4B5B-A2E4-81CFDD79F143}"/>
              </a:ext>
            </a:extLst>
          </p:cNvPr>
          <p:cNvSpPr>
            <a:spLocks noGrp="1"/>
          </p:cNvSpPr>
          <p:nvPr>
            <p:ph type="dt" sz="half" idx="10"/>
          </p:nvPr>
        </p:nvSpPr>
        <p:spPr/>
        <p:txBody>
          <a:bodyPr/>
          <a:lstStyle/>
          <a:p>
            <a:fld id="{3F63373A-5A10-4DB9-9200-B173BFE3B6E3}" type="datetimeFigureOut">
              <a:rPr lang="en-US" smtClean="0"/>
              <a:t>7/17/2025</a:t>
            </a:fld>
            <a:endParaRPr lang="en-US"/>
          </a:p>
        </p:txBody>
      </p:sp>
      <p:sp>
        <p:nvSpPr>
          <p:cNvPr id="5" name="Footer Placeholder 4">
            <a:extLst>
              <a:ext uri="{FF2B5EF4-FFF2-40B4-BE49-F238E27FC236}">
                <a16:creationId xmlns:a16="http://schemas.microsoft.com/office/drawing/2014/main" id="{1DFB664A-99D9-478F-8BE1-06FBE4BE32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EF6334-F64B-42E5-B6E5-A2AFC0EC9BFA}"/>
              </a:ext>
            </a:extLst>
          </p:cNvPr>
          <p:cNvSpPr>
            <a:spLocks noGrp="1"/>
          </p:cNvSpPr>
          <p:nvPr>
            <p:ph type="sldNum" sz="quarter" idx="12"/>
          </p:nvPr>
        </p:nvSpPr>
        <p:spPr/>
        <p:txBody>
          <a:bodyPr/>
          <a:lstStyle/>
          <a:p>
            <a:fld id="{3094A96D-A26B-41F6-995F-BF2E94A76397}" type="slidenum">
              <a:rPr lang="en-US" smtClean="0"/>
              <a:t>‹#›</a:t>
            </a:fld>
            <a:endParaRPr lang="en-US"/>
          </a:p>
        </p:txBody>
      </p:sp>
    </p:spTree>
    <p:extLst>
      <p:ext uri="{BB962C8B-B14F-4D97-AF65-F5344CB8AC3E}">
        <p14:creationId xmlns:p14="http://schemas.microsoft.com/office/powerpoint/2010/main" val="3363017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83927-934E-412F-88F7-784EA4E048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F973CD-C63E-4EE1-B710-ED1E01DC819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D03051-6A89-4327-838C-F2617118D572}"/>
              </a:ext>
            </a:extLst>
          </p:cNvPr>
          <p:cNvSpPr>
            <a:spLocks noGrp="1"/>
          </p:cNvSpPr>
          <p:nvPr>
            <p:ph type="dt" sz="half" idx="10"/>
          </p:nvPr>
        </p:nvSpPr>
        <p:spPr/>
        <p:txBody>
          <a:bodyPr/>
          <a:lstStyle/>
          <a:p>
            <a:fld id="{3F63373A-5A10-4DB9-9200-B173BFE3B6E3}" type="datetimeFigureOut">
              <a:rPr lang="en-US" smtClean="0"/>
              <a:t>7/17/2025</a:t>
            </a:fld>
            <a:endParaRPr lang="en-US"/>
          </a:p>
        </p:txBody>
      </p:sp>
      <p:sp>
        <p:nvSpPr>
          <p:cNvPr id="5" name="Footer Placeholder 4">
            <a:extLst>
              <a:ext uri="{FF2B5EF4-FFF2-40B4-BE49-F238E27FC236}">
                <a16:creationId xmlns:a16="http://schemas.microsoft.com/office/drawing/2014/main" id="{00FAF5CA-C454-4833-B9DD-400D009514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54347E-EB77-4F91-9EBB-3E9C1F3BFEBC}"/>
              </a:ext>
            </a:extLst>
          </p:cNvPr>
          <p:cNvSpPr>
            <a:spLocks noGrp="1"/>
          </p:cNvSpPr>
          <p:nvPr>
            <p:ph type="sldNum" sz="quarter" idx="12"/>
          </p:nvPr>
        </p:nvSpPr>
        <p:spPr/>
        <p:txBody>
          <a:bodyPr/>
          <a:lstStyle/>
          <a:p>
            <a:fld id="{3094A96D-A26B-41F6-995F-BF2E94A76397}" type="slidenum">
              <a:rPr lang="en-US" smtClean="0"/>
              <a:t>‹#›</a:t>
            </a:fld>
            <a:endParaRPr lang="en-US"/>
          </a:p>
        </p:txBody>
      </p:sp>
    </p:spTree>
    <p:extLst>
      <p:ext uri="{BB962C8B-B14F-4D97-AF65-F5344CB8AC3E}">
        <p14:creationId xmlns:p14="http://schemas.microsoft.com/office/powerpoint/2010/main" val="3021959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2CB5F-AAF5-4C07-A760-4627884563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2212589-28E7-4A32-AB91-07838E44B4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1ABD870-CA85-493C-81B0-31E0CC5DA0C0}"/>
              </a:ext>
            </a:extLst>
          </p:cNvPr>
          <p:cNvSpPr>
            <a:spLocks noGrp="1"/>
          </p:cNvSpPr>
          <p:nvPr>
            <p:ph type="dt" sz="half" idx="10"/>
          </p:nvPr>
        </p:nvSpPr>
        <p:spPr/>
        <p:txBody>
          <a:bodyPr/>
          <a:lstStyle/>
          <a:p>
            <a:fld id="{3F63373A-5A10-4DB9-9200-B173BFE3B6E3}" type="datetimeFigureOut">
              <a:rPr lang="en-US" smtClean="0"/>
              <a:t>7/17/2025</a:t>
            </a:fld>
            <a:endParaRPr lang="en-US"/>
          </a:p>
        </p:txBody>
      </p:sp>
      <p:sp>
        <p:nvSpPr>
          <p:cNvPr id="5" name="Footer Placeholder 4">
            <a:extLst>
              <a:ext uri="{FF2B5EF4-FFF2-40B4-BE49-F238E27FC236}">
                <a16:creationId xmlns:a16="http://schemas.microsoft.com/office/drawing/2014/main" id="{F5AB2547-B3F6-40B9-AF9D-36CF4A6B3E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BD2AB8-7838-443F-8892-DD47072296E9}"/>
              </a:ext>
            </a:extLst>
          </p:cNvPr>
          <p:cNvSpPr>
            <a:spLocks noGrp="1"/>
          </p:cNvSpPr>
          <p:nvPr>
            <p:ph type="sldNum" sz="quarter" idx="12"/>
          </p:nvPr>
        </p:nvSpPr>
        <p:spPr/>
        <p:txBody>
          <a:bodyPr/>
          <a:lstStyle/>
          <a:p>
            <a:fld id="{3094A96D-A26B-41F6-995F-BF2E94A76397}" type="slidenum">
              <a:rPr lang="en-US" smtClean="0"/>
              <a:t>‹#›</a:t>
            </a:fld>
            <a:endParaRPr lang="en-US"/>
          </a:p>
        </p:txBody>
      </p:sp>
    </p:spTree>
    <p:extLst>
      <p:ext uri="{BB962C8B-B14F-4D97-AF65-F5344CB8AC3E}">
        <p14:creationId xmlns:p14="http://schemas.microsoft.com/office/powerpoint/2010/main" val="1745802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99C16-42F2-4570-A18A-2EC747B42D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2D71AC-9D16-4D05-8503-BA6016E15CC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39B35EC-50F1-4241-ABB6-C83D8EFA309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C5C99A-9E64-4860-B268-C01E9C16E5B3}"/>
              </a:ext>
            </a:extLst>
          </p:cNvPr>
          <p:cNvSpPr>
            <a:spLocks noGrp="1"/>
          </p:cNvSpPr>
          <p:nvPr>
            <p:ph type="dt" sz="half" idx="10"/>
          </p:nvPr>
        </p:nvSpPr>
        <p:spPr/>
        <p:txBody>
          <a:bodyPr/>
          <a:lstStyle/>
          <a:p>
            <a:fld id="{3F63373A-5A10-4DB9-9200-B173BFE3B6E3}" type="datetimeFigureOut">
              <a:rPr lang="en-US" smtClean="0"/>
              <a:t>7/17/2025</a:t>
            </a:fld>
            <a:endParaRPr lang="en-US"/>
          </a:p>
        </p:txBody>
      </p:sp>
      <p:sp>
        <p:nvSpPr>
          <p:cNvPr id="6" name="Footer Placeholder 5">
            <a:extLst>
              <a:ext uri="{FF2B5EF4-FFF2-40B4-BE49-F238E27FC236}">
                <a16:creationId xmlns:a16="http://schemas.microsoft.com/office/drawing/2014/main" id="{42DA3750-7688-4088-AEEA-BB409456C5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CD0D7D-4E13-49AD-A825-0028E41A193E}"/>
              </a:ext>
            </a:extLst>
          </p:cNvPr>
          <p:cNvSpPr>
            <a:spLocks noGrp="1"/>
          </p:cNvSpPr>
          <p:nvPr>
            <p:ph type="sldNum" sz="quarter" idx="12"/>
          </p:nvPr>
        </p:nvSpPr>
        <p:spPr/>
        <p:txBody>
          <a:bodyPr/>
          <a:lstStyle/>
          <a:p>
            <a:fld id="{3094A96D-A26B-41F6-995F-BF2E94A76397}" type="slidenum">
              <a:rPr lang="en-US" smtClean="0"/>
              <a:t>‹#›</a:t>
            </a:fld>
            <a:endParaRPr lang="en-US"/>
          </a:p>
        </p:txBody>
      </p:sp>
    </p:spTree>
    <p:extLst>
      <p:ext uri="{BB962C8B-B14F-4D97-AF65-F5344CB8AC3E}">
        <p14:creationId xmlns:p14="http://schemas.microsoft.com/office/powerpoint/2010/main" val="273135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57B99-D7C0-4D18-A5EE-57D39B53123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C506A09-E093-4209-9488-D3E10FCC9D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F3DA4C9-5954-47C6-ACB9-B693C440ED6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CC93E36-C4D0-4D34-9685-147CB78361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E951EBD-4D70-4EFA-8A8A-B6AD3FBDF4C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0576DB3-5D23-48B0-88E7-0A19FD86B5CF}"/>
              </a:ext>
            </a:extLst>
          </p:cNvPr>
          <p:cNvSpPr>
            <a:spLocks noGrp="1"/>
          </p:cNvSpPr>
          <p:nvPr>
            <p:ph type="dt" sz="half" idx="10"/>
          </p:nvPr>
        </p:nvSpPr>
        <p:spPr/>
        <p:txBody>
          <a:bodyPr/>
          <a:lstStyle/>
          <a:p>
            <a:fld id="{3F63373A-5A10-4DB9-9200-B173BFE3B6E3}" type="datetimeFigureOut">
              <a:rPr lang="en-US" smtClean="0"/>
              <a:t>7/17/2025</a:t>
            </a:fld>
            <a:endParaRPr lang="en-US"/>
          </a:p>
        </p:txBody>
      </p:sp>
      <p:sp>
        <p:nvSpPr>
          <p:cNvPr id="8" name="Footer Placeholder 7">
            <a:extLst>
              <a:ext uri="{FF2B5EF4-FFF2-40B4-BE49-F238E27FC236}">
                <a16:creationId xmlns:a16="http://schemas.microsoft.com/office/drawing/2014/main" id="{8988C5CA-7753-4015-A0F2-BE472B6B6EA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E42ACF-6717-4B81-AD99-F59BAE1D0540}"/>
              </a:ext>
            </a:extLst>
          </p:cNvPr>
          <p:cNvSpPr>
            <a:spLocks noGrp="1"/>
          </p:cNvSpPr>
          <p:nvPr>
            <p:ph type="sldNum" sz="quarter" idx="12"/>
          </p:nvPr>
        </p:nvSpPr>
        <p:spPr/>
        <p:txBody>
          <a:bodyPr/>
          <a:lstStyle/>
          <a:p>
            <a:fld id="{3094A96D-A26B-41F6-995F-BF2E94A76397}" type="slidenum">
              <a:rPr lang="en-US" smtClean="0"/>
              <a:t>‹#›</a:t>
            </a:fld>
            <a:endParaRPr lang="en-US"/>
          </a:p>
        </p:txBody>
      </p:sp>
    </p:spTree>
    <p:extLst>
      <p:ext uri="{BB962C8B-B14F-4D97-AF65-F5344CB8AC3E}">
        <p14:creationId xmlns:p14="http://schemas.microsoft.com/office/powerpoint/2010/main" val="3849079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74F9D-60CC-4F18-9C91-DE64149A260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AE8E0FF-47C5-4ECF-B8E7-5D5D13F0B2FF}"/>
              </a:ext>
            </a:extLst>
          </p:cNvPr>
          <p:cNvSpPr>
            <a:spLocks noGrp="1"/>
          </p:cNvSpPr>
          <p:nvPr>
            <p:ph type="dt" sz="half" idx="10"/>
          </p:nvPr>
        </p:nvSpPr>
        <p:spPr/>
        <p:txBody>
          <a:bodyPr/>
          <a:lstStyle/>
          <a:p>
            <a:fld id="{3F63373A-5A10-4DB9-9200-B173BFE3B6E3}" type="datetimeFigureOut">
              <a:rPr lang="en-US" smtClean="0"/>
              <a:t>7/17/2025</a:t>
            </a:fld>
            <a:endParaRPr lang="en-US"/>
          </a:p>
        </p:txBody>
      </p:sp>
      <p:sp>
        <p:nvSpPr>
          <p:cNvPr id="4" name="Footer Placeholder 3">
            <a:extLst>
              <a:ext uri="{FF2B5EF4-FFF2-40B4-BE49-F238E27FC236}">
                <a16:creationId xmlns:a16="http://schemas.microsoft.com/office/drawing/2014/main" id="{A009AC67-26BE-4183-90E3-D8D4193B31B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49E8FA7-F4F9-40C2-B7A1-D0FBA47EF873}"/>
              </a:ext>
            </a:extLst>
          </p:cNvPr>
          <p:cNvSpPr>
            <a:spLocks noGrp="1"/>
          </p:cNvSpPr>
          <p:nvPr>
            <p:ph type="sldNum" sz="quarter" idx="12"/>
          </p:nvPr>
        </p:nvSpPr>
        <p:spPr/>
        <p:txBody>
          <a:bodyPr/>
          <a:lstStyle/>
          <a:p>
            <a:fld id="{3094A96D-A26B-41F6-995F-BF2E94A76397}" type="slidenum">
              <a:rPr lang="en-US" smtClean="0"/>
              <a:t>‹#›</a:t>
            </a:fld>
            <a:endParaRPr lang="en-US"/>
          </a:p>
        </p:txBody>
      </p:sp>
    </p:spTree>
    <p:extLst>
      <p:ext uri="{BB962C8B-B14F-4D97-AF65-F5344CB8AC3E}">
        <p14:creationId xmlns:p14="http://schemas.microsoft.com/office/powerpoint/2010/main" val="1052418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92C7AF-A48D-4490-AAB2-38CC45A4157F}"/>
              </a:ext>
            </a:extLst>
          </p:cNvPr>
          <p:cNvSpPr>
            <a:spLocks noGrp="1"/>
          </p:cNvSpPr>
          <p:nvPr>
            <p:ph type="dt" sz="half" idx="10"/>
          </p:nvPr>
        </p:nvSpPr>
        <p:spPr/>
        <p:txBody>
          <a:bodyPr/>
          <a:lstStyle/>
          <a:p>
            <a:fld id="{3F63373A-5A10-4DB9-9200-B173BFE3B6E3}" type="datetimeFigureOut">
              <a:rPr lang="en-US" smtClean="0"/>
              <a:t>7/17/2025</a:t>
            </a:fld>
            <a:endParaRPr lang="en-US"/>
          </a:p>
        </p:txBody>
      </p:sp>
      <p:sp>
        <p:nvSpPr>
          <p:cNvPr id="3" name="Footer Placeholder 2">
            <a:extLst>
              <a:ext uri="{FF2B5EF4-FFF2-40B4-BE49-F238E27FC236}">
                <a16:creationId xmlns:a16="http://schemas.microsoft.com/office/drawing/2014/main" id="{94E067C9-1D9C-425C-9790-AC5B40C4ED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2AD3982-C1AB-49A6-9FB5-54986E690784}"/>
              </a:ext>
            </a:extLst>
          </p:cNvPr>
          <p:cNvSpPr>
            <a:spLocks noGrp="1"/>
          </p:cNvSpPr>
          <p:nvPr>
            <p:ph type="sldNum" sz="quarter" idx="12"/>
          </p:nvPr>
        </p:nvSpPr>
        <p:spPr/>
        <p:txBody>
          <a:bodyPr/>
          <a:lstStyle/>
          <a:p>
            <a:fld id="{3094A96D-A26B-41F6-995F-BF2E94A76397}" type="slidenum">
              <a:rPr lang="en-US" smtClean="0"/>
              <a:t>‹#›</a:t>
            </a:fld>
            <a:endParaRPr lang="en-US"/>
          </a:p>
        </p:txBody>
      </p:sp>
    </p:spTree>
    <p:extLst>
      <p:ext uri="{BB962C8B-B14F-4D97-AF65-F5344CB8AC3E}">
        <p14:creationId xmlns:p14="http://schemas.microsoft.com/office/powerpoint/2010/main" val="556077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D7929-27A1-4562-B764-45407B6072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FB4DFA6-3006-49C7-BB9B-87574AF9C2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179713F-EEBC-4032-8AEE-6094C4386D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A1DE315-70E7-4C10-8AC6-F491A5E7EB15}"/>
              </a:ext>
            </a:extLst>
          </p:cNvPr>
          <p:cNvSpPr>
            <a:spLocks noGrp="1"/>
          </p:cNvSpPr>
          <p:nvPr>
            <p:ph type="dt" sz="half" idx="10"/>
          </p:nvPr>
        </p:nvSpPr>
        <p:spPr/>
        <p:txBody>
          <a:bodyPr/>
          <a:lstStyle/>
          <a:p>
            <a:fld id="{3F63373A-5A10-4DB9-9200-B173BFE3B6E3}" type="datetimeFigureOut">
              <a:rPr lang="en-US" smtClean="0"/>
              <a:t>7/17/2025</a:t>
            </a:fld>
            <a:endParaRPr lang="en-US"/>
          </a:p>
        </p:txBody>
      </p:sp>
      <p:sp>
        <p:nvSpPr>
          <p:cNvPr id="6" name="Footer Placeholder 5">
            <a:extLst>
              <a:ext uri="{FF2B5EF4-FFF2-40B4-BE49-F238E27FC236}">
                <a16:creationId xmlns:a16="http://schemas.microsoft.com/office/drawing/2014/main" id="{DEAEE5AC-C8C0-4102-AF77-D800BCF733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1C5FE4-4607-4343-A2F3-069F8315166D}"/>
              </a:ext>
            </a:extLst>
          </p:cNvPr>
          <p:cNvSpPr>
            <a:spLocks noGrp="1"/>
          </p:cNvSpPr>
          <p:nvPr>
            <p:ph type="sldNum" sz="quarter" idx="12"/>
          </p:nvPr>
        </p:nvSpPr>
        <p:spPr/>
        <p:txBody>
          <a:bodyPr/>
          <a:lstStyle/>
          <a:p>
            <a:fld id="{3094A96D-A26B-41F6-995F-BF2E94A76397}" type="slidenum">
              <a:rPr lang="en-US" smtClean="0"/>
              <a:t>‹#›</a:t>
            </a:fld>
            <a:endParaRPr lang="en-US"/>
          </a:p>
        </p:txBody>
      </p:sp>
    </p:spTree>
    <p:extLst>
      <p:ext uri="{BB962C8B-B14F-4D97-AF65-F5344CB8AC3E}">
        <p14:creationId xmlns:p14="http://schemas.microsoft.com/office/powerpoint/2010/main" val="1830226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60DED-55FF-4BD4-9E64-6BBE419117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6C7B7EF-59FB-4EB4-9C29-EA02C4C58C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783B94-4234-4001-ADCA-7C29C8FDBE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26FF292-ACBC-4A7B-B8BB-632E290ED3A7}"/>
              </a:ext>
            </a:extLst>
          </p:cNvPr>
          <p:cNvSpPr>
            <a:spLocks noGrp="1"/>
          </p:cNvSpPr>
          <p:nvPr>
            <p:ph type="dt" sz="half" idx="10"/>
          </p:nvPr>
        </p:nvSpPr>
        <p:spPr/>
        <p:txBody>
          <a:bodyPr/>
          <a:lstStyle/>
          <a:p>
            <a:fld id="{3F63373A-5A10-4DB9-9200-B173BFE3B6E3}" type="datetimeFigureOut">
              <a:rPr lang="en-US" smtClean="0"/>
              <a:t>7/17/2025</a:t>
            </a:fld>
            <a:endParaRPr lang="en-US"/>
          </a:p>
        </p:txBody>
      </p:sp>
      <p:sp>
        <p:nvSpPr>
          <p:cNvPr id="6" name="Footer Placeholder 5">
            <a:extLst>
              <a:ext uri="{FF2B5EF4-FFF2-40B4-BE49-F238E27FC236}">
                <a16:creationId xmlns:a16="http://schemas.microsoft.com/office/drawing/2014/main" id="{C266F21B-0726-476C-A0FA-14B0D43D6D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5AF4E9-E0C6-4927-8510-05D688BF40A2}"/>
              </a:ext>
            </a:extLst>
          </p:cNvPr>
          <p:cNvSpPr>
            <a:spLocks noGrp="1"/>
          </p:cNvSpPr>
          <p:nvPr>
            <p:ph type="sldNum" sz="quarter" idx="12"/>
          </p:nvPr>
        </p:nvSpPr>
        <p:spPr/>
        <p:txBody>
          <a:bodyPr/>
          <a:lstStyle/>
          <a:p>
            <a:fld id="{3094A96D-A26B-41F6-995F-BF2E94A76397}" type="slidenum">
              <a:rPr lang="en-US" smtClean="0"/>
              <a:t>‹#›</a:t>
            </a:fld>
            <a:endParaRPr lang="en-US"/>
          </a:p>
        </p:txBody>
      </p:sp>
    </p:spTree>
    <p:extLst>
      <p:ext uri="{BB962C8B-B14F-4D97-AF65-F5344CB8AC3E}">
        <p14:creationId xmlns:p14="http://schemas.microsoft.com/office/powerpoint/2010/main" val="4019222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185DE7-E22F-4C9E-8ED4-CF559B271B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14E8F0E-16C2-439D-8AC7-80512D5D8C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76AEE8-32C0-47BA-9F44-ED78C0B5EC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63373A-5A10-4DB9-9200-B173BFE3B6E3}" type="datetimeFigureOut">
              <a:rPr lang="en-US" smtClean="0"/>
              <a:t>7/17/2025</a:t>
            </a:fld>
            <a:endParaRPr lang="en-US"/>
          </a:p>
        </p:txBody>
      </p:sp>
      <p:sp>
        <p:nvSpPr>
          <p:cNvPr id="5" name="Footer Placeholder 4">
            <a:extLst>
              <a:ext uri="{FF2B5EF4-FFF2-40B4-BE49-F238E27FC236}">
                <a16:creationId xmlns:a16="http://schemas.microsoft.com/office/drawing/2014/main" id="{7E24E258-F3B9-4C34-B6C8-34D72523A8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8600130-ED3F-44A7-B165-23ADE6C52F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94A96D-A26B-41F6-995F-BF2E94A76397}" type="slidenum">
              <a:rPr lang="en-US" smtClean="0"/>
              <a:t>‹#›</a:t>
            </a:fld>
            <a:endParaRPr lang="en-US"/>
          </a:p>
        </p:txBody>
      </p:sp>
    </p:spTree>
    <p:extLst>
      <p:ext uri="{BB962C8B-B14F-4D97-AF65-F5344CB8AC3E}">
        <p14:creationId xmlns:p14="http://schemas.microsoft.com/office/powerpoint/2010/main" val="4107685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milescc.edu/AboutUs/CampusSafety/RaveAler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ontentmilescc.milescc.edu/video/CSA_2019_CC.mp4"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ontent.milescc.edu/DownloadFiles/CampusCrimeReports/2019MilesCommunityCollegeAnnualSecurityReportandFireSafetyReportforCalendarYear2018.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milescc.edu/AboutUs/CampusSafety/"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vimeo.com/207517930/42219ef371"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B8F17-BDB0-48AE-A1A0-D864C10DADA3}"/>
              </a:ext>
            </a:extLst>
          </p:cNvPr>
          <p:cNvSpPr>
            <a:spLocks noGrp="1"/>
          </p:cNvSpPr>
          <p:nvPr>
            <p:ph type="ctrTitle"/>
          </p:nvPr>
        </p:nvSpPr>
        <p:spPr>
          <a:xfrm>
            <a:off x="1524000" y="1904400"/>
            <a:ext cx="9144000" cy="3049199"/>
          </a:xfrm>
        </p:spPr>
        <p:txBody>
          <a:bodyPr>
            <a:normAutofit fontScale="90000"/>
          </a:bodyPr>
          <a:lstStyle/>
          <a:p>
            <a:r>
              <a:rPr lang="en-US" dirty="0"/>
              <a:t>CAMPUS</a:t>
            </a:r>
            <a:br>
              <a:rPr lang="en-US" dirty="0"/>
            </a:br>
            <a:r>
              <a:rPr lang="en-US" dirty="0"/>
              <a:t>SECURITY</a:t>
            </a:r>
            <a:br>
              <a:rPr lang="en-US" dirty="0"/>
            </a:br>
            <a:r>
              <a:rPr lang="en-US" dirty="0"/>
              <a:t>AUTHORITY</a:t>
            </a:r>
            <a:br>
              <a:rPr lang="en-US" dirty="0"/>
            </a:br>
            <a:r>
              <a:rPr lang="en-US" dirty="0"/>
              <a:t>TRAINING</a:t>
            </a:r>
          </a:p>
        </p:txBody>
      </p:sp>
      <p:sp>
        <p:nvSpPr>
          <p:cNvPr id="3" name="Subtitle 2">
            <a:extLst>
              <a:ext uri="{FF2B5EF4-FFF2-40B4-BE49-F238E27FC236}">
                <a16:creationId xmlns:a16="http://schemas.microsoft.com/office/drawing/2014/main" id="{B24D6D93-8058-4C23-8B62-4A4D41CE1374}"/>
              </a:ext>
            </a:extLst>
          </p:cNvPr>
          <p:cNvSpPr>
            <a:spLocks noGrp="1"/>
          </p:cNvSpPr>
          <p:nvPr>
            <p:ph type="subTitle" idx="1"/>
          </p:nvPr>
        </p:nvSpPr>
        <p:spPr>
          <a:xfrm>
            <a:off x="6262778" y="5422790"/>
            <a:ext cx="5362030" cy="1099268"/>
          </a:xfrm>
        </p:spPr>
        <p:txBody>
          <a:bodyPr>
            <a:normAutofit/>
          </a:bodyPr>
          <a:lstStyle/>
          <a:p>
            <a:r>
              <a:rPr lang="en-US" sz="1600" dirty="0"/>
              <a:t>May 6, 2025</a:t>
            </a:r>
          </a:p>
          <a:p>
            <a:r>
              <a:rPr lang="en-US" sz="1600" dirty="0"/>
              <a:t>Richard DeShields, Vice President of Student Engagement</a:t>
            </a:r>
          </a:p>
        </p:txBody>
      </p:sp>
      <p:pic>
        <p:nvPicPr>
          <p:cNvPr id="7" name="Picture 6">
            <a:extLst>
              <a:ext uri="{FF2B5EF4-FFF2-40B4-BE49-F238E27FC236}">
                <a16:creationId xmlns:a16="http://schemas.microsoft.com/office/drawing/2014/main" id="{57CD0D4E-30C9-4588-883B-57E288AF1C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7139" y="2122714"/>
            <a:ext cx="2666418" cy="1962081"/>
          </a:xfrm>
          <a:prstGeom prst="rect">
            <a:avLst/>
          </a:prstGeom>
        </p:spPr>
      </p:pic>
    </p:spTree>
    <p:extLst>
      <p:ext uri="{BB962C8B-B14F-4D97-AF65-F5344CB8AC3E}">
        <p14:creationId xmlns:p14="http://schemas.microsoft.com/office/powerpoint/2010/main" val="1639041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2F439B-D7C3-E3DB-5AAC-423AA6468C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C2C916-8359-D496-F1AB-CC162B452288}"/>
              </a:ext>
            </a:extLst>
          </p:cNvPr>
          <p:cNvSpPr>
            <a:spLocks noGrp="1"/>
          </p:cNvSpPr>
          <p:nvPr>
            <p:ph type="title"/>
          </p:nvPr>
        </p:nvSpPr>
        <p:spPr/>
        <p:txBody>
          <a:bodyPr/>
          <a:lstStyle/>
          <a:p>
            <a:r>
              <a:rPr lang="en-US" dirty="0"/>
              <a:t>CSA Reporting Responsibilities--Hazing </a:t>
            </a:r>
            <a:br>
              <a:rPr lang="en-US" dirty="0"/>
            </a:br>
            <a:r>
              <a:rPr lang="en-US" sz="1800" dirty="0"/>
              <a:t>(beginning January 2025)</a:t>
            </a:r>
          </a:p>
        </p:txBody>
      </p:sp>
      <p:sp>
        <p:nvSpPr>
          <p:cNvPr id="3" name="Content Placeholder 2">
            <a:extLst>
              <a:ext uri="{FF2B5EF4-FFF2-40B4-BE49-F238E27FC236}">
                <a16:creationId xmlns:a16="http://schemas.microsoft.com/office/drawing/2014/main" id="{9675E273-571C-1C68-C166-D064B1552AD8}"/>
              </a:ext>
            </a:extLst>
          </p:cNvPr>
          <p:cNvSpPr>
            <a:spLocks noGrp="1"/>
          </p:cNvSpPr>
          <p:nvPr>
            <p:ph idx="1"/>
          </p:nvPr>
        </p:nvSpPr>
        <p:spPr/>
        <p:txBody>
          <a:bodyPr>
            <a:normAutofit/>
          </a:bodyPr>
          <a:lstStyle/>
          <a:p>
            <a:pPr marL="0" indent="0">
              <a:buNone/>
            </a:pPr>
            <a:r>
              <a:rPr lang="en-US" dirty="0"/>
              <a:t>STOP CAMPUS HAZING ACT (December 2024)</a:t>
            </a:r>
          </a:p>
          <a:p>
            <a:r>
              <a:rPr lang="en-US" dirty="0"/>
              <a:t>Definition of Hazing:</a:t>
            </a:r>
          </a:p>
          <a:p>
            <a:pPr marL="0" marR="0">
              <a:buNone/>
            </a:pPr>
            <a:r>
              <a:rPr lang="en-US" sz="1800" dirty="0">
                <a:effectLst/>
                <a:latin typeface="Calibri" panose="020F0502020204030204" pitchFamily="34" charset="0"/>
                <a:ea typeface="Times New Roman" panose="02020603050405020304" pitchFamily="18" charset="0"/>
              </a:rPr>
              <a:t>Hazing includes any intentional, knowing, or reckless act committed by a person, individually or in concert with others, against another person or group, regardless of their willingness to participate, that:</a:t>
            </a:r>
            <a:endParaRPr lang="en-US" sz="1800" dirty="0">
              <a:effectLst/>
              <a:latin typeface="Times New Roman" panose="02020603050405020304" pitchFamily="18" charset="0"/>
              <a:ea typeface="Times New Roman" panose="02020603050405020304" pitchFamily="18" charset="0"/>
            </a:endParaRPr>
          </a:p>
          <a:p>
            <a:pPr marL="800100" lvl="1" indent="-342900">
              <a:buFont typeface="+mj-lt"/>
              <a:buAutoNum type="arabicParenR"/>
            </a:pPr>
            <a:r>
              <a:rPr lang="en-US" sz="1400" dirty="0">
                <a:effectLst/>
                <a:latin typeface="Calibri" panose="020F0502020204030204" pitchFamily="34" charset="0"/>
                <a:ea typeface="Times New Roman" panose="02020603050405020304" pitchFamily="18" charset="0"/>
              </a:rPr>
              <a:t>Occurs in the course of initiation into, affiliation with, or maintenance of membership in student government, a student organization, or an athletic team.</a:t>
            </a:r>
          </a:p>
          <a:p>
            <a:pPr marL="800100" lvl="1" indent="-342900">
              <a:buFont typeface="+mj-lt"/>
              <a:buAutoNum type="arabicParenR"/>
            </a:pPr>
            <a:r>
              <a:rPr lang="en-US" sz="1400" dirty="0">
                <a:effectLst/>
                <a:latin typeface="Calibri" panose="020F0502020204030204" pitchFamily="34" charset="0"/>
                <a:ea typeface="Times New Roman" panose="02020603050405020304" pitchFamily="18" charset="0"/>
              </a:rPr>
              <a:t>Causes or creates a risk of physical or psychological injury beyond the reasonable risks encountered during participation at MCC or within organization (e.g., physical preparation for athletic participation).</a:t>
            </a:r>
            <a:endParaRPr lang="en-US" sz="1400" dirty="0">
              <a:effectLst/>
              <a:latin typeface="Times New Roman" panose="02020603050405020304" pitchFamily="18" charset="0"/>
              <a:ea typeface="Times New Roman" panose="02020603050405020304" pitchFamily="18" charset="0"/>
            </a:endParaRPr>
          </a:p>
          <a:p>
            <a:r>
              <a:rPr lang="en-US" dirty="0"/>
              <a:t>Examples of Hazing Include:</a:t>
            </a: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A non-exhaustive list of examples causing such risk includes conduct that causes or creates a risk include whipping, beating, striking, causing or coercing another person to consume food, liquid, alcohol, drugs, or other substances, involuntary confinement or imprisonment, causing extended deprivation of sleep or rest, or destruction, vandalism, or removal of public or private property.</a:t>
            </a:r>
          </a:p>
          <a:p>
            <a:pPr marL="457200" lvl="1" indent="0">
              <a:buNone/>
            </a:pPr>
            <a:endParaRPr lang="en-US" sz="1400" dirty="0"/>
          </a:p>
          <a:p>
            <a:endParaRPr lang="en-US" dirty="0"/>
          </a:p>
        </p:txBody>
      </p:sp>
    </p:spTree>
    <p:extLst>
      <p:ext uri="{BB962C8B-B14F-4D97-AF65-F5344CB8AC3E}">
        <p14:creationId xmlns:p14="http://schemas.microsoft.com/office/powerpoint/2010/main" val="2057518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750006-D835-C63B-B98A-6BD34B7696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9ACEB1-30BD-AC79-16B9-3AB2B481579F}"/>
              </a:ext>
            </a:extLst>
          </p:cNvPr>
          <p:cNvSpPr>
            <a:spLocks noGrp="1"/>
          </p:cNvSpPr>
          <p:nvPr>
            <p:ph type="title"/>
          </p:nvPr>
        </p:nvSpPr>
        <p:spPr/>
        <p:txBody>
          <a:bodyPr/>
          <a:lstStyle/>
          <a:p>
            <a:r>
              <a:rPr lang="en-US" dirty="0"/>
              <a:t>STOP CAMPUS HAZING ACT</a:t>
            </a:r>
            <a:br>
              <a:rPr lang="en-US" dirty="0"/>
            </a:br>
            <a:endParaRPr lang="en-US" sz="1800" dirty="0"/>
          </a:p>
        </p:txBody>
      </p:sp>
      <p:sp>
        <p:nvSpPr>
          <p:cNvPr id="3" name="Content Placeholder 2">
            <a:extLst>
              <a:ext uri="{FF2B5EF4-FFF2-40B4-BE49-F238E27FC236}">
                <a16:creationId xmlns:a16="http://schemas.microsoft.com/office/drawing/2014/main" id="{3DE033B1-03BD-C281-BA76-1E639EBCA199}"/>
              </a:ext>
            </a:extLst>
          </p:cNvPr>
          <p:cNvSpPr>
            <a:spLocks noGrp="1"/>
          </p:cNvSpPr>
          <p:nvPr>
            <p:ph idx="1"/>
          </p:nvPr>
        </p:nvSpPr>
        <p:spPr/>
        <p:txBody>
          <a:bodyPr>
            <a:normAutofit/>
          </a:bodyPr>
          <a:lstStyle/>
          <a:p>
            <a:r>
              <a:rPr lang="en-US" dirty="0"/>
              <a:t>Reporting Requirements:</a:t>
            </a:r>
          </a:p>
          <a:p>
            <a:pPr marL="0" indent="0">
              <a:buNone/>
            </a:pPr>
            <a:r>
              <a:rPr lang="en-US" sz="1800" dirty="0"/>
              <a:t>	Information to share in reports:</a:t>
            </a:r>
          </a:p>
          <a:p>
            <a:pPr lvl="2"/>
            <a:r>
              <a:rPr lang="en-US" sz="2400" dirty="0"/>
              <a:t>Date, time, and location of incident</a:t>
            </a:r>
          </a:p>
          <a:p>
            <a:pPr lvl="2"/>
            <a:r>
              <a:rPr lang="en-US" sz="2400" dirty="0"/>
              <a:t>Date and time the incident was reported to you</a:t>
            </a:r>
          </a:p>
          <a:p>
            <a:pPr lvl="2"/>
            <a:r>
              <a:rPr lang="en-US" sz="2400" dirty="0"/>
              <a:t>Description of the nature of the incident</a:t>
            </a:r>
          </a:p>
          <a:p>
            <a:pPr lvl="2"/>
            <a:r>
              <a:rPr lang="en-US" sz="2400" dirty="0"/>
              <a:t>Identities of individuals involved, including known suspects and witnesses (not required if you don’t know this information)</a:t>
            </a:r>
          </a:p>
          <a:p>
            <a:pPr marL="0" indent="0">
              <a:buNone/>
            </a:pPr>
            <a:endParaRPr lang="en-US" sz="2400" dirty="0"/>
          </a:p>
          <a:p>
            <a:pPr marL="0" indent="0">
              <a:buNone/>
            </a:pPr>
            <a:r>
              <a:rPr lang="en-US" sz="2400" dirty="0"/>
              <a:t>	Timeline to Report:  within 48 hours of knowledge of incident</a:t>
            </a:r>
          </a:p>
          <a:p>
            <a:pPr marL="457200" lvl="1" indent="0">
              <a:buNone/>
            </a:pPr>
            <a:endParaRPr lang="en-US" sz="1400" dirty="0"/>
          </a:p>
          <a:p>
            <a:endParaRPr lang="en-US" dirty="0"/>
          </a:p>
        </p:txBody>
      </p:sp>
    </p:spTree>
    <p:extLst>
      <p:ext uri="{BB962C8B-B14F-4D97-AF65-F5344CB8AC3E}">
        <p14:creationId xmlns:p14="http://schemas.microsoft.com/office/powerpoint/2010/main" val="165266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61FCE3-2F0A-E0D5-6C84-33EA50295A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BB31FC-83BF-EBB9-69EC-CE8348CAC0C8}"/>
              </a:ext>
            </a:extLst>
          </p:cNvPr>
          <p:cNvSpPr>
            <a:spLocks noGrp="1"/>
          </p:cNvSpPr>
          <p:nvPr>
            <p:ph type="title"/>
          </p:nvPr>
        </p:nvSpPr>
        <p:spPr/>
        <p:txBody>
          <a:bodyPr/>
          <a:lstStyle/>
          <a:p>
            <a:r>
              <a:rPr lang="en-US" dirty="0"/>
              <a:t>STOP CAMPUS HAZING ACT</a:t>
            </a:r>
            <a:br>
              <a:rPr lang="en-US" dirty="0"/>
            </a:br>
            <a:endParaRPr lang="en-US" sz="1800" dirty="0"/>
          </a:p>
        </p:txBody>
      </p:sp>
      <p:sp>
        <p:nvSpPr>
          <p:cNvPr id="3" name="Content Placeholder 2">
            <a:extLst>
              <a:ext uri="{FF2B5EF4-FFF2-40B4-BE49-F238E27FC236}">
                <a16:creationId xmlns:a16="http://schemas.microsoft.com/office/drawing/2014/main" id="{DB74F25E-9532-30F4-18B3-FC71B22F56CF}"/>
              </a:ext>
            </a:extLst>
          </p:cNvPr>
          <p:cNvSpPr>
            <a:spLocks noGrp="1"/>
          </p:cNvSpPr>
          <p:nvPr>
            <p:ph idx="1"/>
          </p:nvPr>
        </p:nvSpPr>
        <p:spPr/>
        <p:txBody>
          <a:bodyPr>
            <a:normAutofit/>
          </a:bodyPr>
          <a:lstStyle/>
          <a:p>
            <a:pPr marL="0" marR="0"/>
            <a:r>
              <a:rPr lang="en-US" sz="1800" dirty="0">
                <a:effectLst/>
                <a:latin typeface="Calibri" panose="020F0502020204030204" pitchFamily="34" charset="0"/>
                <a:ea typeface="Times New Roman" panose="02020603050405020304" pitchFamily="18" charset="0"/>
              </a:rPr>
              <a:t>Miles Community College will publish a statement in the Annual Security Report (ASR) notifying the public about the availability of hazing statistics, the campus hazing policy, and applicable local and state laws related to hazing.</a:t>
            </a:r>
          </a:p>
          <a:p>
            <a:pPr marL="0" marR="0"/>
            <a:endParaRPr lang="en-US" sz="1800" dirty="0">
              <a:latin typeface="Calibri" panose="020F0502020204030204" pitchFamily="34" charset="0"/>
              <a:ea typeface="Times New Roman" panose="02020603050405020304" pitchFamily="18" charset="0"/>
            </a:endParaRPr>
          </a:p>
          <a:p>
            <a:pPr marL="0" marR="0"/>
            <a:r>
              <a:rPr lang="en-US" sz="1800" dirty="0">
                <a:effectLst/>
                <a:latin typeface="Calibri" panose="020F0502020204030204" pitchFamily="34" charset="0"/>
                <a:ea typeface="Times New Roman" panose="02020603050405020304" pitchFamily="18" charset="0"/>
              </a:rPr>
              <a:t>MCC must provide a campus website by December 2025 that includes information about campus policies, training, and other educational opportunities that prevent hazing. The website must also include a “Campus Hazing and Transparency Report (CHTR) that includes the following:</a:t>
            </a:r>
          </a:p>
          <a:p>
            <a:pPr marL="457200" lvl="1"/>
            <a:r>
              <a:rPr lang="en-US" sz="1400" dirty="0">
                <a:latin typeface="Calibri" panose="020F0502020204030204" pitchFamily="34" charset="0"/>
                <a:ea typeface="Times New Roman" panose="02020603050405020304" pitchFamily="18" charset="0"/>
              </a:rPr>
              <a:t>A summary of all findings concerning recognized student organizations or athletic teams found responsible for hazing (including the name of the organization or team; a general description of the violation and whether alcohol or drugs were involved; findings of the investigation and sanctions imposed; and dates of the incident, investigation timeline, and when notice was provided.</a:t>
            </a:r>
          </a:p>
          <a:p>
            <a:pPr marL="457200" lvl="1"/>
            <a:endParaRPr lang="en-US" sz="1400" dirty="0">
              <a:effectLst/>
              <a:latin typeface="Calibri" panose="020F0502020204030204" pitchFamily="34" charset="0"/>
              <a:ea typeface="Times New Roman" panose="02020603050405020304" pitchFamily="18" charset="0"/>
            </a:endParaRPr>
          </a:p>
          <a:p>
            <a:pPr marL="0"/>
            <a:r>
              <a:rPr lang="en-US" sz="1800" dirty="0">
                <a:effectLst/>
                <a:latin typeface="Calibri" panose="020F0502020204030204" pitchFamily="34" charset="0"/>
                <a:ea typeface="Times New Roman" panose="02020603050405020304" pitchFamily="18" charset="0"/>
              </a:rPr>
              <a:t>A student club/organization or athletic team could be placed on suspension for up to one full-year and individual members of the groups could be held responsible through the student conduct code.</a:t>
            </a:r>
          </a:p>
          <a:p>
            <a:pPr marL="0" marR="0"/>
            <a:endParaRPr lang="en-US" sz="1800" dirty="0">
              <a:effectLst/>
              <a:latin typeface="Times New Roman" panose="02020603050405020304" pitchFamily="18" charset="0"/>
              <a:ea typeface="Times New Roman" panose="02020603050405020304" pitchFamily="18" charset="0"/>
            </a:endParaRPr>
          </a:p>
          <a:p>
            <a:pPr marL="457200" lvl="1" indent="0">
              <a:buNone/>
            </a:pPr>
            <a:endParaRPr lang="en-US" sz="1400" dirty="0"/>
          </a:p>
          <a:p>
            <a:endParaRPr lang="en-US" dirty="0"/>
          </a:p>
        </p:txBody>
      </p:sp>
    </p:spTree>
    <p:extLst>
      <p:ext uri="{BB962C8B-B14F-4D97-AF65-F5344CB8AC3E}">
        <p14:creationId xmlns:p14="http://schemas.microsoft.com/office/powerpoint/2010/main" val="3472113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A7F5B-8504-4FEB-9F8E-A635E1F39959}"/>
              </a:ext>
            </a:extLst>
          </p:cNvPr>
          <p:cNvSpPr>
            <a:spLocks noGrp="1"/>
          </p:cNvSpPr>
          <p:nvPr>
            <p:ph type="title"/>
          </p:nvPr>
        </p:nvSpPr>
        <p:spPr/>
        <p:txBody>
          <a:bodyPr/>
          <a:lstStyle/>
          <a:p>
            <a:r>
              <a:rPr lang="en-US" dirty="0"/>
              <a:t>TIMELY NOTICE AND EMERGENCY NOTIFICATIONS</a:t>
            </a:r>
          </a:p>
        </p:txBody>
      </p:sp>
      <p:sp>
        <p:nvSpPr>
          <p:cNvPr id="3" name="Content Placeholder 2">
            <a:extLst>
              <a:ext uri="{FF2B5EF4-FFF2-40B4-BE49-F238E27FC236}">
                <a16:creationId xmlns:a16="http://schemas.microsoft.com/office/drawing/2014/main" id="{00F59A68-F483-4675-BDBB-F898467B1E4A}"/>
              </a:ext>
            </a:extLst>
          </p:cNvPr>
          <p:cNvSpPr>
            <a:spLocks noGrp="1"/>
          </p:cNvSpPr>
          <p:nvPr>
            <p:ph idx="1"/>
          </p:nvPr>
        </p:nvSpPr>
        <p:spPr>
          <a:xfrm>
            <a:off x="838200" y="1825625"/>
            <a:ext cx="10515600" cy="4667250"/>
          </a:xfrm>
        </p:spPr>
        <p:txBody>
          <a:bodyPr>
            <a:normAutofit fontScale="70000" lnSpcReduction="20000"/>
          </a:bodyPr>
          <a:lstStyle/>
          <a:p>
            <a:r>
              <a:rPr lang="en-US" dirty="0"/>
              <a:t>Timely Notice</a:t>
            </a:r>
          </a:p>
          <a:p>
            <a:pPr marL="0" indent="0">
              <a:buNone/>
            </a:pPr>
            <a:r>
              <a:rPr lang="en-US" dirty="0"/>
              <a:t>	A community wide notice of a reported crime that is considered to represent a serious or 	continuing threat to students and employees and that is quickly disseminated and aides in 	prevention of a similar crime.  (done through RAVE alert and email communication and 	may include signs on exterior doors)</a:t>
            </a:r>
          </a:p>
          <a:p>
            <a:endParaRPr lang="en-US" dirty="0"/>
          </a:p>
          <a:p>
            <a:r>
              <a:rPr lang="en-US" dirty="0"/>
              <a:t>Emergency Notification</a:t>
            </a:r>
          </a:p>
          <a:p>
            <a:pPr marL="0" indent="0">
              <a:buNone/>
            </a:pPr>
            <a:r>
              <a:rPr lang="en-US" dirty="0"/>
              <a:t>	A general response to a significant emergency or dangerous situation involving a 	threat to the health or safety of students or employees occurring on campus (May be done 	to isolated groups and will be done through RAVE alert or email).  An emergency 	notification also requires at least one follow up message.</a:t>
            </a:r>
          </a:p>
          <a:p>
            <a:endParaRPr lang="en-US" dirty="0"/>
          </a:p>
          <a:p>
            <a:r>
              <a:rPr lang="en-US" dirty="0"/>
              <a:t>*Alerts are managed by the VP of Student Engagement or VP of Administrative Services/HR</a:t>
            </a:r>
          </a:p>
          <a:p>
            <a:pPr marL="0" indent="0">
              <a:buNone/>
            </a:pPr>
            <a:endParaRPr lang="en-US" dirty="0"/>
          </a:p>
          <a:p>
            <a:pPr marL="0" indent="0">
              <a:buNone/>
            </a:pPr>
            <a:r>
              <a:rPr lang="en-US" dirty="0"/>
              <a:t>RAVE ALERT SITE:  </a:t>
            </a:r>
            <a:r>
              <a:rPr lang="en-US" dirty="0">
                <a:hlinkClick r:id="rId2"/>
              </a:rPr>
              <a:t>https://www.milescc.edu/AboutUs/CampusSafety/RaveAlert/</a:t>
            </a:r>
            <a:endParaRPr lang="en-US" dirty="0"/>
          </a:p>
          <a:p>
            <a:pPr marL="0" indent="0">
              <a:buNone/>
            </a:pPr>
            <a:endParaRPr lang="en-US" dirty="0"/>
          </a:p>
        </p:txBody>
      </p:sp>
    </p:spTree>
    <p:extLst>
      <p:ext uri="{BB962C8B-B14F-4D97-AF65-F5344CB8AC3E}">
        <p14:creationId xmlns:p14="http://schemas.microsoft.com/office/powerpoint/2010/main" val="2985880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E4586-77A7-4231-B7AF-9C761565CA77}"/>
              </a:ext>
            </a:extLst>
          </p:cNvPr>
          <p:cNvSpPr>
            <a:spLocks noGrp="1"/>
          </p:cNvSpPr>
          <p:nvPr>
            <p:ph type="title"/>
          </p:nvPr>
        </p:nvSpPr>
        <p:spPr/>
        <p:txBody>
          <a:bodyPr/>
          <a:lstStyle/>
          <a:p>
            <a:r>
              <a:rPr lang="en-US" dirty="0"/>
              <a:t>MISCELLANEOUS INFORMATION</a:t>
            </a:r>
          </a:p>
        </p:txBody>
      </p:sp>
      <p:sp>
        <p:nvSpPr>
          <p:cNvPr id="3" name="Content Placeholder 2">
            <a:extLst>
              <a:ext uri="{FF2B5EF4-FFF2-40B4-BE49-F238E27FC236}">
                <a16:creationId xmlns:a16="http://schemas.microsoft.com/office/drawing/2014/main" id="{E2F56613-DBF8-47AB-8C56-CD8F057D8C78}"/>
              </a:ext>
            </a:extLst>
          </p:cNvPr>
          <p:cNvSpPr>
            <a:spLocks noGrp="1"/>
          </p:cNvSpPr>
          <p:nvPr>
            <p:ph idx="1"/>
          </p:nvPr>
        </p:nvSpPr>
        <p:spPr/>
        <p:txBody>
          <a:bodyPr>
            <a:normAutofit/>
          </a:bodyPr>
          <a:lstStyle/>
          <a:p>
            <a:r>
              <a:rPr lang="en-US" dirty="0"/>
              <a:t>CSAs are not required to confirm or affirm that a crime took place, rather only report what was shared with you.</a:t>
            </a:r>
          </a:p>
          <a:p>
            <a:r>
              <a:rPr lang="en-US" dirty="0"/>
              <a:t>If unsure whether a crime reported falls under a </a:t>
            </a:r>
            <a:r>
              <a:rPr lang="en-US" dirty="0" err="1"/>
              <a:t>Clery</a:t>
            </a:r>
            <a:r>
              <a:rPr lang="en-US" dirty="0"/>
              <a:t>-specific geography, you should report it anyway and let the College make that determination.</a:t>
            </a:r>
          </a:p>
          <a:p>
            <a:r>
              <a:rPr lang="en-US" dirty="0"/>
              <a:t>It is not your responsibility to determine to investigate a report.</a:t>
            </a:r>
          </a:p>
          <a:p>
            <a:r>
              <a:rPr lang="en-US" dirty="0"/>
              <a:t>You will receive a follow up in approximately March of each term that includes a required response indicating that you have submitted all reports shared with you or that you have not received any reports to submit.  </a:t>
            </a:r>
            <a:r>
              <a:rPr lang="en-US" sz="1800" dirty="0"/>
              <a:t>(Occidental Fine Notice 2017—crime information collected from only 2 of the 200 CSAs).</a:t>
            </a:r>
          </a:p>
          <a:p>
            <a:endParaRPr lang="en-US" dirty="0"/>
          </a:p>
        </p:txBody>
      </p:sp>
    </p:spTree>
    <p:extLst>
      <p:ext uri="{BB962C8B-B14F-4D97-AF65-F5344CB8AC3E}">
        <p14:creationId xmlns:p14="http://schemas.microsoft.com/office/powerpoint/2010/main" val="495787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BFD3B-1A4B-4806-A240-79B37692D35D}"/>
              </a:ext>
            </a:extLst>
          </p:cNvPr>
          <p:cNvSpPr>
            <a:spLocks noGrp="1"/>
          </p:cNvSpPr>
          <p:nvPr>
            <p:ph type="title"/>
          </p:nvPr>
        </p:nvSpPr>
        <p:spPr/>
        <p:txBody>
          <a:bodyPr/>
          <a:lstStyle/>
          <a:p>
            <a:r>
              <a:rPr lang="en-US" dirty="0"/>
              <a:t>OTHER REPORTING/NON-CSA</a:t>
            </a:r>
          </a:p>
        </p:txBody>
      </p:sp>
      <p:sp>
        <p:nvSpPr>
          <p:cNvPr id="3" name="Content Placeholder 2">
            <a:extLst>
              <a:ext uri="{FF2B5EF4-FFF2-40B4-BE49-F238E27FC236}">
                <a16:creationId xmlns:a16="http://schemas.microsoft.com/office/drawing/2014/main" id="{4C31ED12-79CC-49A8-BB3E-59C40A5242F2}"/>
              </a:ext>
            </a:extLst>
          </p:cNvPr>
          <p:cNvSpPr>
            <a:spLocks noGrp="1"/>
          </p:cNvSpPr>
          <p:nvPr>
            <p:ph idx="1"/>
          </p:nvPr>
        </p:nvSpPr>
        <p:spPr/>
        <p:txBody>
          <a:bodyPr/>
          <a:lstStyle/>
          <a:p>
            <a:r>
              <a:rPr lang="en-US" dirty="0"/>
              <a:t>Academic Alert Notifications</a:t>
            </a:r>
          </a:p>
          <a:p>
            <a:r>
              <a:rPr lang="en-US" dirty="0"/>
              <a:t>General Behavioral Notification</a:t>
            </a:r>
          </a:p>
        </p:txBody>
      </p:sp>
    </p:spTree>
    <p:extLst>
      <p:ext uri="{BB962C8B-B14F-4D97-AF65-F5344CB8AC3E}">
        <p14:creationId xmlns:p14="http://schemas.microsoft.com/office/powerpoint/2010/main" val="3498241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B8F17-BDB0-48AE-A1A0-D864C10DADA3}"/>
              </a:ext>
            </a:extLst>
          </p:cNvPr>
          <p:cNvSpPr>
            <a:spLocks noGrp="1"/>
          </p:cNvSpPr>
          <p:nvPr>
            <p:ph type="ctrTitle"/>
          </p:nvPr>
        </p:nvSpPr>
        <p:spPr>
          <a:xfrm>
            <a:off x="2488778" y="1936685"/>
            <a:ext cx="7214443" cy="1099269"/>
          </a:xfrm>
        </p:spPr>
        <p:txBody>
          <a:bodyPr>
            <a:normAutofit/>
          </a:bodyPr>
          <a:lstStyle/>
          <a:p>
            <a:r>
              <a:rPr lang="en-US" dirty="0"/>
              <a:t>CSA TRAINING VIDEO</a:t>
            </a:r>
          </a:p>
        </p:txBody>
      </p:sp>
      <p:pic>
        <p:nvPicPr>
          <p:cNvPr id="8" name="Picture 7">
            <a:hlinkClick r:id="rId2"/>
            <a:extLst>
              <a:ext uri="{FF2B5EF4-FFF2-40B4-BE49-F238E27FC236}">
                <a16:creationId xmlns:a16="http://schemas.microsoft.com/office/drawing/2014/main" id="{762EDA20-CAE7-4FAA-B103-BF75E0F78236}"/>
              </a:ext>
            </a:extLst>
          </p:cNvPr>
          <p:cNvPicPr>
            <a:picLocks noChangeAspect="1"/>
          </p:cNvPicPr>
          <p:nvPr/>
        </p:nvPicPr>
        <p:blipFill>
          <a:blip r:embed="rId3"/>
          <a:stretch>
            <a:fillRect/>
          </a:stretch>
        </p:blipFill>
        <p:spPr>
          <a:xfrm>
            <a:off x="2881460" y="3429000"/>
            <a:ext cx="5962650" cy="1323975"/>
          </a:xfrm>
          <a:prstGeom prst="rect">
            <a:avLst/>
          </a:prstGeom>
        </p:spPr>
      </p:pic>
    </p:spTree>
    <p:extLst>
      <p:ext uri="{BB962C8B-B14F-4D97-AF65-F5344CB8AC3E}">
        <p14:creationId xmlns:p14="http://schemas.microsoft.com/office/powerpoint/2010/main" val="3182252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7CD0D4E-30C9-4588-883B-57E288AF1C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7139" y="2122714"/>
            <a:ext cx="2666418" cy="1962081"/>
          </a:xfrm>
          <a:prstGeom prst="rect">
            <a:avLst/>
          </a:prstGeom>
        </p:spPr>
      </p:pic>
      <p:sp>
        <p:nvSpPr>
          <p:cNvPr id="5" name="Title 4">
            <a:extLst>
              <a:ext uri="{FF2B5EF4-FFF2-40B4-BE49-F238E27FC236}">
                <a16:creationId xmlns:a16="http://schemas.microsoft.com/office/drawing/2014/main" id="{1DE4376B-2EAF-4472-9297-56C398B8D746}"/>
              </a:ext>
            </a:extLst>
          </p:cNvPr>
          <p:cNvSpPr>
            <a:spLocks noGrp="1"/>
          </p:cNvSpPr>
          <p:nvPr>
            <p:ph type="ctrTitle"/>
          </p:nvPr>
        </p:nvSpPr>
        <p:spPr>
          <a:xfrm>
            <a:off x="1524000" y="1909954"/>
            <a:ext cx="9144000" cy="2387600"/>
          </a:xfrm>
        </p:spPr>
        <p:txBody>
          <a:bodyPr/>
          <a:lstStyle/>
          <a:p>
            <a:r>
              <a:rPr lang="en-US" dirty="0"/>
              <a:t>QUESTIONS?</a:t>
            </a:r>
          </a:p>
        </p:txBody>
      </p:sp>
    </p:spTree>
    <p:extLst>
      <p:ext uri="{BB962C8B-B14F-4D97-AF65-F5344CB8AC3E}">
        <p14:creationId xmlns:p14="http://schemas.microsoft.com/office/powerpoint/2010/main" val="4092374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4A650-CF37-4774-96D4-5CA62E7CB1EF}"/>
              </a:ext>
            </a:extLst>
          </p:cNvPr>
          <p:cNvSpPr>
            <a:spLocks noGrp="1"/>
          </p:cNvSpPr>
          <p:nvPr>
            <p:ph type="title"/>
          </p:nvPr>
        </p:nvSpPr>
        <p:spPr/>
        <p:txBody>
          <a:bodyPr/>
          <a:lstStyle/>
          <a:p>
            <a:r>
              <a:rPr lang="en-US" dirty="0"/>
              <a:t>HISTORY OF THE CLERY ACT</a:t>
            </a:r>
          </a:p>
        </p:txBody>
      </p:sp>
      <p:sp>
        <p:nvSpPr>
          <p:cNvPr id="3" name="Content Placeholder 2">
            <a:extLst>
              <a:ext uri="{FF2B5EF4-FFF2-40B4-BE49-F238E27FC236}">
                <a16:creationId xmlns:a16="http://schemas.microsoft.com/office/drawing/2014/main" id="{574B467D-57D0-4323-B03E-5901E82CBCA3}"/>
              </a:ext>
            </a:extLst>
          </p:cNvPr>
          <p:cNvSpPr>
            <a:spLocks noGrp="1"/>
          </p:cNvSpPr>
          <p:nvPr>
            <p:ph idx="1"/>
          </p:nvPr>
        </p:nvSpPr>
        <p:spPr>
          <a:xfrm>
            <a:off x="838200" y="1590261"/>
            <a:ext cx="10515600" cy="4586702"/>
          </a:xfrm>
        </p:spPr>
        <p:txBody>
          <a:bodyPr>
            <a:normAutofit/>
          </a:bodyPr>
          <a:lstStyle/>
          <a:p>
            <a:pPr marL="0" indent="0">
              <a:buNone/>
            </a:pPr>
            <a:endParaRPr lang="en-US" sz="2400" dirty="0"/>
          </a:p>
          <a:p>
            <a:pPr marL="0" indent="0">
              <a:buNone/>
            </a:pPr>
            <a:r>
              <a:rPr lang="en-US" sz="2400" dirty="0"/>
              <a:t>In April 1986, Jeanne Clery’s life ended tragically when another student raped and murdered her in her residence hall room.  Alarmed at the lack of transparency around crime and violence on college-campuses, Jeanne’s parents, Connie and Howard, committed themselves to create enduring change.</a:t>
            </a:r>
          </a:p>
          <a:p>
            <a:pPr marL="0" indent="0">
              <a:buNone/>
            </a:pPr>
            <a:endParaRPr lang="en-US" sz="900" dirty="0"/>
          </a:p>
          <a:p>
            <a:pPr marL="0" indent="0">
              <a:buNone/>
            </a:pPr>
            <a:r>
              <a:rPr lang="en-US" sz="2400" dirty="0"/>
              <a:t>In 1990, Congress approved the Crime Awareness and Campus Security Act.  Later renamed in Jeanne’s memory, the Jeanne Clery Act took effect in 1991.  </a:t>
            </a:r>
          </a:p>
        </p:txBody>
      </p:sp>
      <p:pic>
        <p:nvPicPr>
          <p:cNvPr id="4" name="Picture 3">
            <a:extLst>
              <a:ext uri="{FF2B5EF4-FFF2-40B4-BE49-F238E27FC236}">
                <a16:creationId xmlns:a16="http://schemas.microsoft.com/office/drawing/2014/main" id="{B274F20E-FA1A-4C5E-B1E2-F7032BEA0456}"/>
              </a:ext>
            </a:extLst>
          </p:cNvPr>
          <p:cNvPicPr>
            <a:picLocks noChangeAspect="1"/>
          </p:cNvPicPr>
          <p:nvPr/>
        </p:nvPicPr>
        <p:blipFill>
          <a:blip r:embed="rId2"/>
          <a:stretch>
            <a:fillRect/>
          </a:stretch>
        </p:blipFill>
        <p:spPr>
          <a:xfrm>
            <a:off x="6096000" y="5406845"/>
            <a:ext cx="5962650" cy="1323975"/>
          </a:xfrm>
          <a:prstGeom prst="rect">
            <a:avLst/>
          </a:prstGeom>
        </p:spPr>
      </p:pic>
    </p:spTree>
    <p:extLst>
      <p:ext uri="{BB962C8B-B14F-4D97-AF65-F5344CB8AC3E}">
        <p14:creationId xmlns:p14="http://schemas.microsoft.com/office/powerpoint/2010/main" val="2455851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AB0D3-6CA3-4DDB-A979-2CEF8A019DD4}"/>
              </a:ext>
            </a:extLst>
          </p:cNvPr>
          <p:cNvSpPr>
            <a:spLocks noGrp="1"/>
          </p:cNvSpPr>
          <p:nvPr>
            <p:ph type="title"/>
          </p:nvPr>
        </p:nvSpPr>
        <p:spPr/>
        <p:txBody>
          <a:bodyPr/>
          <a:lstStyle/>
          <a:p>
            <a:r>
              <a:rPr lang="en-US" dirty="0"/>
              <a:t>HISTORY OF THE CLERY ACT (continued)</a:t>
            </a:r>
          </a:p>
        </p:txBody>
      </p:sp>
      <p:sp>
        <p:nvSpPr>
          <p:cNvPr id="3" name="Content Placeholder 2">
            <a:extLst>
              <a:ext uri="{FF2B5EF4-FFF2-40B4-BE49-F238E27FC236}">
                <a16:creationId xmlns:a16="http://schemas.microsoft.com/office/drawing/2014/main" id="{41DB57A5-739F-4F23-BCEC-2E4D9414344B}"/>
              </a:ext>
            </a:extLst>
          </p:cNvPr>
          <p:cNvSpPr>
            <a:spLocks noGrp="1"/>
          </p:cNvSpPr>
          <p:nvPr>
            <p:ph idx="1"/>
          </p:nvPr>
        </p:nvSpPr>
        <p:spPr/>
        <p:txBody>
          <a:bodyPr/>
          <a:lstStyle/>
          <a:p>
            <a:pPr marL="0" indent="0">
              <a:buNone/>
            </a:pPr>
            <a:r>
              <a:rPr lang="en-US" dirty="0"/>
              <a:t>It requires that colleges and universities:</a:t>
            </a:r>
          </a:p>
          <a:p>
            <a:r>
              <a:rPr lang="en-US" dirty="0"/>
              <a:t>Keep a public crime log</a:t>
            </a:r>
          </a:p>
          <a:p>
            <a:r>
              <a:rPr lang="en-US" dirty="0"/>
              <a:t>Publish an annual security report that includes crime statistics and security policies</a:t>
            </a:r>
          </a:p>
          <a:p>
            <a:r>
              <a:rPr lang="en-US" dirty="0"/>
              <a:t>Provide timely warnings and emergency notifications to inform the campus community of potential threats</a:t>
            </a:r>
          </a:p>
          <a:p>
            <a:r>
              <a:rPr lang="en-US" dirty="0"/>
              <a:t>Ensure certain basic rights for victims of sexual assault, dating violence, domestic violence and stalking</a:t>
            </a:r>
          </a:p>
          <a:p>
            <a:endParaRPr lang="en-US" dirty="0"/>
          </a:p>
        </p:txBody>
      </p:sp>
      <p:pic>
        <p:nvPicPr>
          <p:cNvPr id="4" name="Picture 3">
            <a:extLst>
              <a:ext uri="{FF2B5EF4-FFF2-40B4-BE49-F238E27FC236}">
                <a16:creationId xmlns:a16="http://schemas.microsoft.com/office/drawing/2014/main" id="{99B8E67A-6C0E-4138-9AD7-CC62D33F203D}"/>
              </a:ext>
            </a:extLst>
          </p:cNvPr>
          <p:cNvPicPr>
            <a:picLocks noChangeAspect="1"/>
          </p:cNvPicPr>
          <p:nvPr/>
        </p:nvPicPr>
        <p:blipFill>
          <a:blip r:embed="rId2"/>
          <a:stretch>
            <a:fillRect/>
          </a:stretch>
        </p:blipFill>
        <p:spPr>
          <a:xfrm>
            <a:off x="6096000" y="5406845"/>
            <a:ext cx="5962650" cy="1323975"/>
          </a:xfrm>
          <a:prstGeom prst="rect">
            <a:avLst/>
          </a:prstGeom>
        </p:spPr>
      </p:pic>
    </p:spTree>
    <p:extLst>
      <p:ext uri="{BB962C8B-B14F-4D97-AF65-F5344CB8AC3E}">
        <p14:creationId xmlns:p14="http://schemas.microsoft.com/office/powerpoint/2010/main" val="1686424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275CB-C847-4321-AE8A-3F3F252F893D}"/>
              </a:ext>
            </a:extLst>
          </p:cNvPr>
          <p:cNvSpPr>
            <a:spLocks noGrp="1"/>
          </p:cNvSpPr>
          <p:nvPr>
            <p:ph type="title"/>
          </p:nvPr>
        </p:nvSpPr>
        <p:spPr/>
        <p:txBody>
          <a:bodyPr/>
          <a:lstStyle/>
          <a:p>
            <a:r>
              <a:rPr lang="en-US" dirty="0"/>
              <a:t>CLERY GEOGRAPHY</a:t>
            </a:r>
          </a:p>
        </p:txBody>
      </p:sp>
      <p:sp>
        <p:nvSpPr>
          <p:cNvPr id="3" name="Content Placeholder 2">
            <a:extLst>
              <a:ext uri="{FF2B5EF4-FFF2-40B4-BE49-F238E27FC236}">
                <a16:creationId xmlns:a16="http://schemas.microsoft.com/office/drawing/2014/main" id="{05129E10-84F1-475E-BD9A-2BE4BDB5724E}"/>
              </a:ext>
            </a:extLst>
          </p:cNvPr>
          <p:cNvSpPr>
            <a:spLocks noGrp="1"/>
          </p:cNvSpPr>
          <p:nvPr>
            <p:ph idx="1"/>
          </p:nvPr>
        </p:nvSpPr>
        <p:spPr>
          <a:xfrm>
            <a:off x="838200" y="1542553"/>
            <a:ext cx="11096708" cy="4634410"/>
          </a:xfrm>
        </p:spPr>
        <p:txBody>
          <a:bodyPr>
            <a:normAutofit fontScale="55000" lnSpcReduction="20000"/>
          </a:bodyPr>
          <a:lstStyle/>
          <a:p>
            <a:pPr marL="0" indent="0">
              <a:buNone/>
            </a:pPr>
            <a:r>
              <a:rPr lang="en-US" sz="2500" dirty="0"/>
              <a:t>examples include:</a:t>
            </a:r>
          </a:p>
          <a:p>
            <a:pPr marL="0" indent="0">
              <a:buNone/>
            </a:pPr>
            <a:r>
              <a:rPr lang="en-US" sz="3300" b="1" u="sng" dirty="0"/>
              <a:t>On Campus</a:t>
            </a:r>
            <a:r>
              <a:rPr lang="en-US" sz="3300" dirty="0"/>
              <a:t>		</a:t>
            </a:r>
            <a:r>
              <a:rPr lang="en-US" sz="3300" b="1" u="sng" dirty="0"/>
              <a:t>Non-Campus</a:t>
            </a:r>
            <a:r>
              <a:rPr lang="en-US" sz="3300" dirty="0"/>
              <a:t>			</a:t>
            </a:r>
            <a:r>
              <a:rPr lang="en-US" sz="3300" b="1" u="sng" dirty="0"/>
              <a:t>Public Property</a:t>
            </a:r>
            <a:r>
              <a:rPr lang="en-US" sz="3300" dirty="0"/>
              <a:t>	</a:t>
            </a:r>
          </a:p>
          <a:p>
            <a:pPr marL="0" indent="0">
              <a:buNone/>
            </a:pPr>
            <a:r>
              <a:rPr lang="en-US" sz="3300" dirty="0"/>
              <a:t>Lucas Building		Ag Advancement Center		Roads and sidewalks (adjacent to on-campus)</a:t>
            </a:r>
          </a:p>
          <a:p>
            <a:pPr marL="0" indent="0">
              <a:buNone/>
            </a:pPr>
            <a:r>
              <a:rPr lang="en-US" sz="3300" dirty="0"/>
              <a:t>Vo-Tech Building		Grounds at AAC			Sidewalks (adjacent to on-campus)</a:t>
            </a:r>
          </a:p>
          <a:p>
            <a:pPr marL="0" indent="0">
              <a:buNone/>
            </a:pPr>
            <a:r>
              <a:rPr lang="en-US" sz="3300" dirty="0"/>
              <a:t>CENTRA			Bender Park </a:t>
            </a:r>
            <a:r>
              <a:rPr lang="en-US" sz="2500" dirty="0"/>
              <a:t>(Field 3 during MCC operation; 1502 N. Montana Ave.)</a:t>
            </a:r>
            <a:r>
              <a:rPr lang="en-US" sz="3300" dirty="0"/>
              <a:t>	</a:t>
            </a:r>
          </a:p>
          <a:p>
            <a:pPr marL="0" indent="0">
              <a:buNone/>
            </a:pPr>
            <a:r>
              <a:rPr lang="en-US" sz="3300" dirty="0"/>
              <a:t>Café			Park Place Facility </a:t>
            </a:r>
            <a:r>
              <a:rPr lang="en-US" sz="2500" dirty="0"/>
              <a:t>(20 N. 8</a:t>
            </a:r>
            <a:r>
              <a:rPr lang="en-US" sz="2500" baseline="30000" dirty="0"/>
              <a:t>th</a:t>
            </a:r>
            <a:r>
              <a:rPr lang="en-US" sz="2500" dirty="0"/>
              <a:t> St.)</a:t>
            </a:r>
          </a:p>
          <a:p>
            <a:pPr marL="0" indent="0">
              <a:buNone/>
            </a:pPr>
            <a:r>
              <a:rPr lang="en-US" sz="3300" dirty="0"/>
              <a:t>Bookstore		Connors Stadium </a:t>
            </a:r>
            <a:r>
              <a:rPr lang="en-US" sz="2500" dirty="0"/>
              <a:t>(when scheduled for MCC, S. 3</a:t>
            </a:r>
            <a:r>
              <a:rPr lang="en-US" sz="2500" baseline="30000" dirty="0"/>
              <a:t>rd</a:t>
            </a:r>
            <a:r>
              <a:rPr lang="en-US" sz="2500" dirty="0"/>
              <a:t> Street)</a:t>
            </a:r>
          </a:p>
          <a:p>
            <a:pPr marL="0" indent="0">
              <a:buNone/>
            </a:pPr>
            <a:r>
              <a:rPr lang="en-US" sz="3300" dirty="0"/>
              <a:t>Pioneer Village		Tedesco Field </a:t>
            </a:r>
            <a:r>
              <a:rPr lang="en-US" sz="2500" dirty="0"/>
              <a:t>(when scheduled for MCC, S. 3</a:t>
            </a:r>
            <a:r>
              <a:rPr lang="en-US" sz="2500" baseline="30000" dirty="0"/>
              <a:t>rd</a:t>
            </a:r>
            <a:r>
              <a:rPr lang="en-US" sz="2500" dirty="0"/>
              <a:t> Street)</a:t>
            </a:r>
          </a:p>
          <a:p>
            <a:pPr marL="0" indent="0">
              <a:buNone/>
            </a:pPr>
            <a:r>
              <a:rPr lang="en-US" sz="3300" dirty="0"/>
              <a:t>Community Track		Other MCC owned property away from main campus</a:t>
            </a:r>
          </a:p>
          <a:p>
            <a:pPr marL="0" indent="0">
              <a:buNone/>
            </a:pPr>
            <a:r>
              <a:rPr lang="en-US" sz="3300" dirty="0"/>
              <a:t>Workforce Readiness Center</a:t>
            </a:r>
          </a:p>
          <a:p>
            <a:pPr marL="0" indent="0">
              <a:buNone/>
            </a:pPr>
            <a:r>
              <a:rPr lang="en-US" sz="3300" dirty="0"/>
              <a:t>Parking Immediate to areas above</a:t>
            </a:r>
          </a:p>
          <a:p>
            <a:pPr marL="0" indent="0">
              <a:buNone/>
            </a:pPr>
            <a:endParaRPr lang="en-US" dirty="0"/>
          </a:p>
          <a:p>
            <a:pPr marL="0" indent="0">
              <a:buNone/>
            </a:pPr>
            <a:r>
              <a:rPr lang="en-US" sz="2500" dirty="0"/>
              <a:t>**other areas identified as Non-Campus would include hotels contracted for more multiple nights or contracted hotels frequented by multiple student groups (athletics, student clubs, etc.)  Additionally, other spaces leased by the College outside of the contiguous main campus</a:t>
            </a:r>
            <a:r>
              <a:rPr lang="en-US" dirty="0"/>
              <a:t>	</a:t>
            </a:r>
          </a:p>
        </p:txBody>
      </p:sp>
    </p:spTree>
    <p:extLst>
      <p:ext uri="{BB962C8B-B14F-4D97-AF65-F5344CB8AC3E}">
        <p14:creationId xmlns:p14="http://schemas.microsoft.com/office/powerpoint/2010/main" val="4152680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27C9A-C2B5-4DF7-81DA-FBACF23DEE80}"/>
              </a:ext>
            </a:extLst>
          </p:cNvPr>
          <p:cNvSpPr>
            <a:spLocks noGrp="1"/>
          </p:cNvSpPr>
          <p:nvPr>
            <p:ph type="title"/>
          </p:nvPr>
        </p:nvSpPr>
        <p:spPr/>
        <p:txBody>
          <a:bodyPr/>
          <a:lstStyle/>
          <a:p>
            <a:r>
              <a:rPr lang="en-US" dirty="0"/>
              <a:t>CLERY ACT CRIMES</a:t>
            </a:r>
          </a:p>
        </p:txBody>
      </p:sp>
      <p:sp>
        <p:nvSpPr>
          <p:cNvPr id="3" name="Content Placeholder 2">
            <a:extLst>
              <a:ext uri="{FF2B5EF4-FFF2-40B4-BE49-F238E27FC236}">
                <a16:creationId xmlns:a16="http://schemas.microsoft.com/office/drawing/2014/main" id="{0464D98D-4BD4-453D-ADED-7AE223EE968D}"/>
              </a:ext>
            </a:extLst>
          </p:cNvPr>
          <p:cNvSpPr>
            <a:spLocks noGrp="1"/>
          </p:cNvSpPr>
          <p:nvPr>
            <p:ph idx="1"/>
          </p:nvPr>
        </p:nvSpPr>
        <p:spPr>
          <a:xfrm>
            <a:off x="502489" y="1387064"/>
            <a:ext cx="11324326" cy="4351338"/>
          </a:xfrm>
        </p:spPr>
        <p:txBody>
          <a:bodyPr>
            <a:normAutofit/>
          </a:bodyPr>
          <a:lstStyle/>
          <a:p>
            <a:r>
              <a:rPr lang="en-US" sz="2000" dirty="0"/>
              <a:t>Any of the following offenses which take place in one of the CLERY Act Geography Categories:  On-Campus, Non-Campus, and Public Property:</a:t>
            </a:r>
          </a:p>
          <a:p>
            <a:pPr marL="0" indent="0">
              <a:buNone/>
            </a:pPr>
            <a:endParaRPr lang="en-US" sz="2000" dirty="0"/>
          </a:p>
          <a:p>
            <a:pPr marL="0" indent="0">
              <a:buNone/>
            </a:pPr>
            <a:r>
              <a:rPr lang="en-US" sz="2000" dirty="0"/>
              <a:t>Criminal Offenses		VAWA Offenses		Hate Crimes		Hate Crime Bias Categories</a:t>
            </a:r>
          </a:p>
          <a:p>
            <a:pPr marL="0" indent="0">
              <a:buNone/>
            </a:pPr>
            <a:r>
              <a:rPr lang="en-US" sz="1400" dirty="0"/>
              <a:t>--Homicide			--Domestic Violence		--All Criminal Offenses plus:	--Race</a:t>
            </a:r>
          </a:p>
          <a:p>
            <a:pPr marL="0" indent="0">
              <a:buNone/>
            </a:pPr>
            <a:r>
              <a:rPr lang="en-US" sz="1400" dirty="0"/>
              <a:t>--Sex Offenses		--Dating Violence		           --Larceny-Theft		--Gender</a:t>
            </a:r>
          </a:p>
          <a:p>
            <a:pPr marL="0" indent="0">
              <a:buNone/>
            </a:pPr>
            <a:r>
              <a:rPr lang="en-US" sz="1400" dirty="0"/>
              <a:t>--Robbery			--Stalking			          --Simple Assault		--Gender Identity</a:t>
            </a:r>
          </a:p>
          <a:p>
            <a:pPr marL="0" indent="0">
              <a:buNone/>
            </a:pPr>
            <a:r>
              <a:rPr lang="en-US" sz="1400" dirty="0"/>
              <a:t>--Aggravated Assault					          --Intimidation		--Religion</a:t>
            </a:r>
          </a:p>
          <a:p>
            <a:pPr marL="0" indent="0">
              <a:buNone/>
            </a:pPr>
            <a:r>
              <a:rPr lang="en-US" sz="1400" dirty="0"/>
              <a:t>--Burglary			</a:t>
            </a:r>
            <a:r>
              <a:rPr lang="en-US" sz="2000" dirty="0"/>
              <a:t> Arrests and Referrals	       --</a:t>
            </a:r>
            <a:r>
              <a:rPr lang="en-US" sz="1400" dirty="0"/>
              <a:t>Destruction/		--Sexual Orientation</a:t>
            </a:r>
          </a:p>
          <a:p>
            <a:pPr marL="0" indent="0">
              <a:buNone/>
            </a:pPr>
            <a:r>
              <a:rPr lang="en-US" sz="1400" dirty="0"/>
              <a:t>--Motor Vehicle Theft		--Drug Law Violations		          damage or		--Ethnicity</a:t>
            </a:r>
          </a:p>
          <a:p>
            <a:pPr marL="0" indent="0">
              <a:buNone/>
            </a:pPr>
            <a:r>
              <a:rPr lang="en-US" sz="1400" dirty="0"/>
              <a:t>--Arson			--Weapons Law Violations	          vandalism of		--National Origin</a:t>
            </a:r>
          </a:p>
          <a:p>
            <a:pPr marL="0" indent="0">
              <a:buNone/>
            </a:pPr>
            <a:r>
              <a:rPr lang="en-US" sz="1400" dirty="0"/>
              <a:t>			--Liquor Law Violations		          property		--Disability</a:t>
            </a:r>
          </a:p>
        </p:txBody>
      </p:sp>
      <p:pic>
        <p:nvPicPr>
          <p:cNvPr id="5" name="Picture 4">
            <a:hlinkClick r:id="rId2"/>
            <a:extLst>
              <a:ext uri="{FF2B5EF4-FFF2-40B4-BE49-F238E27FC236}">
                <a16:creationId xmlns:a16="http://schemas.microsoft.com/office/drawing/2014/main" id="{6469F941-1B7D-471E-877C-E75C97A437A2}"/>
              </a:ext>
            </a:extLst>
          </p:cNvPr>
          <p:cNvPicPr>
            <a:picLocks noChangeAspect="1"/>
          </p:cNvPicPr>
          <p:nvPr/>
        </p:nvPicPr>
        <p:blipFill>
          <a:blip r:embed="rId3"/>
          <a:stretch>
            <a:fillRect/>
          </a:stretch>
        </p:blipFill>
        <p:spPr>
          <a:xfrm>
            <a:off x="5864165" y="5534025"/>
            <a:ext cx="5962650" cy="1323975"/>
          </a:xfrm>
          <a:prstGeom prst="rect">
            <a:avLst/>
          </a:prstGeom>
        </p:spPr>
      </p:pic>
    </p:spTree>
    <p:extLst>
      <p:ext uri="{BB962C8B-B14F-4D97-AF65-F5344CB8AC3E}">
        <p14:creationId xmlns:p14="http://schemas.microsoft.com/office/powerpoint/2010/main" val="2311881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3A357-2E78-432C-83E9-356509FE2286}"/>
              </a:ext>
            </a:extLst>
          </p:cNvPr>
          <p:cNvSpPr>
            <a:spLocks noGrp="1"/>
          </p:cNvSpPr>
          <p:nvPr>
            <p:ph type="title"/>
          </p:nvPr>
        </p:nvSpPr>
        <p:spPr/>
        <p:txBody>
          <a:bodyPr/>
          <a:lstStyle/>
          <a:p>
            <a:r>
              <a:rPr lang="en-US" dirty="0"/>
              <a:t>CAMPUS SECURITY AUTHORITY (CSA)</a:t>
            </a:r>
          </a:p>
        </p:txBody>
      </p:sp>
      <p:sp>
        <p:nvSpPr>
          <p:cNvPr id="3" name="Content Placeholder 2">
            <a:extLst>
              <a:ext uri="{FF2B5EF4-FFF2-40B4-BE49-F238E27FC236}">
                <a16:creationId xmlns:a16="http://schemas.microsoft.com/office/drawing/2014/main" id="{ABD73C67-7210-4475-890D-6D109D482FD8}"/>
              </a:ext>
            </a:extLst>
          </p:cNvPr>
          <p:cNvSpPr>
            <a:spLocks noGrp="1"/>
          </p:cNvSpPr>
          <p:nvPr>
            <p:ph idx="1"/>
          </p:nvPr>
        </p:nvSpPr>
        <p:spPr>
          <a:xfrm>
            <a:off x="838200" y="1825625"/>
            <a:ext cx="10515600" cy="2213638"/>
          </a:xfrm>
        </p:spPr>
        <p:txBody>
          <a:bodyPr/>
          <a:lstStyle/>
          <a:p>
            <a:pPr marL="0" indent="0">
              <a:buNone/>
            </a:pPr>
            <a:r>
              <a:rPr lang="en-US" dirty="0"/>
              <a:t>WHO ARE CAMPUS SECURITY AUTHORITIES?</a:t>
            </a:r>
          </a:p>
          <a:p>
            <a:pPr lvl="1"/>
            <a:r>
              <a:rPr lang="en-US" dirty="0"/>
              <a:t>Officials with significant responsibility for students and campus activities</a:t>
            </a:r>
          </a:p>
          <a:p>
            <a:pPr lvl="1"/>
            <a:r>
              <a:rPr lang="en-US" dirty="0"/>
              <a:t>A campus police or security department</a:t>
            </a:r>
          </a:p>
          <a:p>
            <a:pPr lvl="1"/>
            <a:r>
              <a:rPr lang="en-US" dirty="0"/>
              <a:t>Individuals who have responsibility for campus security</a:t>
            </a:r>
          </a:p>
          <a:p>
            <a:pPr lvl="1"/>
            <a:r>
              <a:rPr lang="en-US" dirty="0"/>
              <a:t>Individuals or offices designated to receive crime reports</a:t>
            </a:r>
          </a:p>
          <a:p>
            <a:pPr lvl="1"/>
            <a:endParaRPr lang="en-US" dirty="0"/>
          </a:p>
          <a:p>
            <a:pPr lvl="1"/>
            <a:endParaRPr lang="en-US" dirty="0"/>
          </a:p>
        </p:txBody>
      </p:sp>
      <p:sp>
        <p:nvSpPr>
          <p:cNvPr id="4" name="Content Placeholder 2">
            <a:extLst>
              <a:ext uri="{FF2B5EF4-FFF2-40B4-BE49-F238E27FC236}">
                <a16:creationId xmlns:a16="http://schemas.microsoft.com/office/drawing/2014/main" id="{A85278F2-4A29-4DA8-9150-6131D8F7BE85}"/>
              </a:ext>
            </a:extLst>
          </p:cNvPr>
          <p:cNvSpPr txBox="1">
            <a:spLocks/>
          </p:cNvSpPr>
          <p:nvPr/>
        </p:nvSpPr>
        <p:spPr>
          <a:xfrm>
            <a:off x="838200" y="4898002"/>
            <a:ext cx="10515600" cy="151183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u="sng" dirty="0"/>
              <a:t>MCC  has identified all faculty and staff as CSAs.  Additionally, Resident Advisors in the Residence halls are considered CSAs. </a:t>
            </a:r>
          </a:p>
          <a:p>
            <a:pPr lvl="1"/>
            <a:endParaRPr lang="en-US" dirty="0"/>
          </a:p>
          <a:p>
            <a:pPr lvl="1"/>
            <a:endParaRPr lang="en-US" dirty="0"/>
          </a:p>
        </p:txBody>
      </p:sp>
    </p:spTree>
    <p:extLst>
      <p:ext uri="{BB962C8B-B14F-4D97-AF65-F5344CB8AC3E}">
        <p14:creationId xmlns:p14="http://schemas.microsoft.com/office/powerpoint/2010/main" val="2649110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0BBFA-40B2-4857-8729-6D9D0EB521A6}"/>
              </a:ext>
            </a:extLst>
          </p:cNvPr>
          <p:cNvSpPr>
            <a:spLocks noGrp="1"/>
          </p:cNvSpPr>
          <p:nvPr>
            <p:ph type="title"/>
          </p:nvPr>
        </p:nvSpPr>
        <p:spPr/>
        <p:txBody>
          <a:bodyPr/>
          <a:lstStyle/>
          <a:p>
            <a:r>
              <a:rPr lang="en-US" dirty="0"/>
              <a:t>CSA RESPONSIBILITIES</a:t>
            </a:r>
          </a:p>
        </p:txBody>
      </p:sp>
      <p:sp>
        <p:nvSpPr>
          <p:cNvPr id="3" name="Content Placeholder 2">
            <a:extLst>
              <a:ext uri="{FF2B5EF4-FFF2-40B4-BE49-F238E27FC236}">
                <a16:creationId xmlns:a16="http://schemas.microsoft.com/office/drawing/2014/main" id="{6A22D96C-E550-42B7-860A-645E04E7F8F9}"/>
              </a:ext>
            </a:extLst>
          </p:cNvPr>
          <p:cNvSpPr>
            <a:spLocks noGrp="1"/>
          </p:cNvSpPr>
          <p:nvPr>
            <p:ph idx="1"/>
          </p:nvPr>
        </p:nvSpPr>
        <p:spPr>
          <a:xfrm>
            <a:off x="838200" y="1515525"/>
            <a:ext cx="10515600" cy="2245764"/>
          </a:xfrm>
        </p:spPr>
        <p:txBody>
          <a:bodyPr>
            <a:normAutofit/>
          </a:bodyPr>
          <a:lstStyle/>
          <a:p>
            <a:r>
              <a:rPr lang="en-US" sz="1800" dirty="0"/>
              <a:t>If someone tells you about a crime or an incident that might be a crime, you must report it to your institution’s designated office or an official responsible for collecting </a:t>
            </a:r>
            <a:r>
              <a:rPr lang="en-US" sz="1800" dirty="0" err="1"/>
              <a:t>Clery</a:t>
            </a:r>
            <a:r>
              <a:rPr lang="en-US" sz="1800" dirty="0"/>
              <a:t> report information.</a:t>
            </a:r>
          </a:p>
          <a:p>
            <a:r>
              <a:rPr lang="en-US" sz="1800" dirty="0"/>
              <a:t>Share the information as relayed by the person.</a:t>
            </a:r>
          </a:p>
          <a:p>
            <a:r>
              <a:rPr lang="en-US" sz="1800" dirty="0"/>
              <a:t>When in doubt, report.</a:t>
            </a:r>
          </a:p>
          <a:p>
            <a:r>
              <a:rPr lang="en-US" sz="1800" dirty="0"/>
              <a:t>Tell the person who discloses the crime to you that you must share the information.</a:t>
            </a:r>
          </a:p>
          <a:p>
            <a:r>
              <a:rPr lang="en-US" sz="1800" dirty="0"/>
              <a:t>Help connect the person to available options and resources within the institution.</a:t>
            </a:r>
          </a:p>
        </p:txBody>
      </p:sp>
      <p:pic>
        <p:nvPicPr>
          <p:cNvPr id="4" name="Picture 3">
            <a:extLst>
              <a:ext uri="{FF2B5EF4-FFF2-40B4-BE49-F238E27FC236}">
                <a16:creationId xmlns:a16="http://schemas.microsoft.com/office/drawing/2014/main" id="{886F8162-0EFF-4CD6-8391-AB35EE453D0C}"/>
              </a:ext>
            </a:extLst>
          </p:cNvPr>
          <p:cNvPicPr>
            <a:picLocks noChangeAspect="1"/>
          </p:cNvPicPr>
          <p:nvPr/>
        </p:nvPicPr>
        <p:blipFill>
          <a:blip r:embed="rId2"/>
          <a:stretch>
            <a:fillRect/>
          </a:stretch>
        </p:blipFill>
        <p:spPr>
          <a:xfrm>
            <a:off x="6096000" y="5406845"/>
            <a:ext cx="5962650" cy="1323975"/>
          </a:xfrm>
          <a:prstGeom prst="rect">
            <a:avLst/>
          </a:prstGeom>
        </p:spPr>
      </p:pic>
      <p:cxnSp>
        <p:nvCxnSpPr>
          <p:cNvPr id="6" name="Straight Connector 5">
            <a:extLst>
              <a:ext uri="{FF2B5EF4-FFF2-40B4-BE49-F238E27FC236}">
                <a16:creationId xmlns:a16="http://schemas.microsoft.com/office/drawing/2014/main" id="{6BF54212-8B7E-4F72-BBE0-93FB896719E5}"/>
              </a:ext>
            </a:extLst>
          </p:cNvPr>
          <p:cNvCxnSpPr/>
          <p:nvPr/>
        </p:nvCxnSpPr>
        <p:spPr>
          <a:xfrm>
            <a:off x="701764" y="3761289"/>
            <a:ext cx="10328745" cy="0"/>
          </a:xfrm>
          <a:prstGeom prst="line">
            <a:avLst/>
          </a:prstGeom>
          <a:ln w="53975"/>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DD7E0E77-4DFB-4359-9C5F-71CE42B99929}"/>
              </a:ext>
            </a:extLst>
          </p:cNvPr>
          <p:cNvSpPr txBox="1">
            <a:spLocks/>
          </p:cNvSpPr>
          <p:nvPr/>
        </p:nvSpPr>
        <p:spPr>
          <a:xfrm>
            <a:off x="838200" y="3936451"/>
            <a:ext cx="10515600" cy="1606495"/>
          </a:xfrm>
          <a:prstGeom prst="rect">
            <a:avLst/>
          </a:prstGeom>
        </p:spPr>
        <p:txBody>
          <a:bodyPr vert="horz" lIns="91440" tIns="45720" rIns="91440" bIns="45720" rtlCol="0">
            <a:normAutofit fontScale="4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500" dirty="0"/>
              <a:t>Clery Contact:	Richard DeShields, VP of Student Engagement    (406)874-6226  deshieldsr@milescc.edu</a:t>
            </a:r>
          </a:p>
          <a:p>
            <a:pPr marL="0" indent="0">
              <a:buNone/>
            </a:pPr>
            <a:r>
              <a:rPr lang="en-US" sz="4500" dirty="0"/>
              <a:t>Reporting Form:	Safety Page  </a:t>
            </a:r>
            <a:r>
              <a:rPr lang="en-US" sz="4500" dirty="0">
                <a:hlinkClick r:id="rId3"/>
              </a:rPr>
              <a:t>https://www.milescc.edu/AboutUs/CampusSafety/</a:t>
            </a:r>
            <a:endParaRPr lang="en-US" sz="4500" dirty="0"/>
          </a:p>
          <a:p>
            <a:pPr marL="0" indent="0">
              <a:buNone/>
            </a:pPr>
            <a:endParaRPr lang="en-US" sz="3600" dirty="0"/>
          </a:p>
          <a:p>
            <a:pPr marL="0" indent="0">
              <a:buNone/>
            </a:pPr>
            <a:r>
              <a:rPr lang="en-US" sz="3500" dirty="0"/>
              <a:t>**BIT Team receives reports (Richard DeShields, Kylene Phipps, Erin Niedge, Jessica Lofland, Holly Snell, and Dani Hudson)</a:t>
            </a:r>
          </a:p>
        </p:txBody>
      </p:sp>
    </p:spTree>
    <p:extLst>
      <p:ext uri="{BB962C8B-B14F-4D97-AF65-F5344CB8AC3E}">
        <p14:creationId xmlns:p14="http://schemas.microsoft.com/office/powerpoint/2010/main" val="596317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5E677-8B3B-4AF6-BDB5-290ED800DE7F}"/>
              </a:ext>
            </a:extLst>
          </p:cNvPr>
          <p:cNvSpPr>
            <a:spLocks noGrp="1"/>
          </p:cNvSpPr>
          <p:nvPr>
            <p:ph type="title"/>
          </p:nvPr>
        </p:nvSpPr>
        <p:spPr/>
        <p:txBody>
          <a:bodyPr/>
          <a:lstStyle/>
          <a:p>
            <a:r>
              <a:rPr lang="en-US" dirty="0"/>
              <a:t>CSA RESPONSIBILITIES</a:t>
            </a:r>
          </a:p>
        </p:txBody>
      </p:sp>
      <p:sp>
        <p:nvSpPr>
          <p:cNvPr id="3" name="Content Placeholder 2">
            <a:extLst>
              <a:ext uri="{FF2B5EF4-FFF2-40B4-BE49-F238E27FC236}">
                <a16:creationId xmlns:a16="http://schemas.microsoft.com/office/drawing/2014/main" id="{C08B33F0-3658-4538-A024-A80107F9C888}"/>
              </a:ext>
            </a:extLst>
          </p:cNvPr>
          <p:cNvSpPr>
            <a:spLocks noGrp="1"/>
          </p:cNvSpPr>
          <p:nvPr>
            <p:ph idx="1"/>
          </p:nvPr>
        </p:nvSpPr>
        <p:spPr/>
        <p:txBody>
          <a:bodyPr/>
          <a:lstStyle/>
          <a:p>
            <a:pPr marL="0" indent="0">
              <a:buNone/>
            </a:pPr>
            <a:r>
              <a:rPr lang="en-US" dirty="0"/>
              <a:t>Information to share in reports:</a:t>
            </a:r>
          </a:p>
          <a:p>
            <a:r>
              <a:rPr lang="en-US" dirty="0"/>
              <a:t>Date, time, and location of incident</a:t>
            </a:r>
          </a:p>
          <a:p>
            <a:r>
              <a:rPr lang="en-US" dirty="0"/>
              <a:t>Date and time the incident was reported to you</a:t>
            </a:r>
          </a:p>
          <a:p>
            <a:r>
              <a:rPr lang="en-US" dirty="0"/>
              <a:t>Description of the nature of the incident</a:t>
            </a:r>
          </a:p>
          <a:p>
            <a:r>
              <a:rPr lang="en-US" dirty="0"/>
              <a:t>Identities of individuals involved, including known suspects and witnesses (not required if you don’t know this information)</a:t>
            </a:r>
          </a:p>
          <a:p>
            <a:pPr marL="0" indent="0">
              <a:buNone/>
            </a:pPr>
            <a:endParaRPr lang="en-US" sz="800" dirty="0"/>
          </a:p>
          <a:p>
            <a:pPr marL="0" indent="0">
              <a:buNone/>
            </a:pPr>
            <a:r>
              <a:rPr lang="en-US" dirty="0"/>
              <a:t>Timeline to Report:  within 48 hours of knowledge of incident</a:t>
            </a:r>
          </a:p>
        </p:txBody>
      </p:sp>
      <p:pic>
        <p:nvPicPr>
          <p:cNvPr id="4" name="Picture 3">
            <a:extLst>
              <a:ext uri="{FF2B5EF4-FFF2-40B4-BE49-F238E27FC236}">
                <a16:creationId xmlns:a16="http://schemas.microsoft.com/office/drawing/2014/main" id="{9B12D4D5-F38E-413A-A56E-C3AB891AA043}"/>
              </a:ext>
            </a:extLst>
          </p:cNvPr>
          <p:cNvPicPr>
            <a:picLocks noChangeAspect="1"/>
          </p:cNvPicPr>
          <p:nvPr/>
        </p:nvPicPr>
        <p:blipFill>
          <a:blip r:embed="rId2"/>
          <a:stretch>
            <a:fillRect/>
          </a:stretch>
        </p:blipFill>
        <p:spPr>
          <a:xfrm>
            <a:off x="6096000" y="5406845"/>
            <a:ext cx="5962650" cy="1323975"/>
          </a:xfrm>
          <a:prstGeom prst="rect">
            <a:avLst/>
          </a:prstGeom>
        </p:spPr>
      </p:pic>
    </p:spTree>
    <p:extLst>
      <p:ext uri="{BB962C8B-B14F-4D97-AF65-F5344CB8AC3E}">
        <p14:creationId xmlns:p14="http://schemas.microsoft.com/office/powerpoint/2010/main" val="3653716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F073F81-3D00-DE4F-7DB7-FD777163736A}"/>
              </a:ext>
            </a:extLst>
          </p:cNvPr>
          <p:cNvPicPr>
            <a:picLocks noChangeAspect="1"/>
          </p:cNvPicPr>
          <p:nvPr/>
        </p:nvPicPr>
        <p:blipFill>
          <a:blip r:embed="rId2"/>
          <a:stretch>
            <a:fillRect/>
          </a:stretch>
        </p:blipFill>
        <p:spPr>
          <a:xfrm>
            <a:off x="6096000" y="5406845"/>
            <a:ext cx="5962650" cy="1323975"/>
          </a:xfrm>
          <a:prstGeom prst="rect">
            <a:avLst/>
          </a:prstGeom>
        </p:spPr>
      </p:pic>
      <p:sp>
        <p:nvSpPr>
          <p:cNvPr id="6" name="Title 1">
            <a:extLst>
              <a:ext uri="{FF2B5EF4-FFF2-40B4-BE49-F238E27FC236}">
                <a16:creationId xmlns:a16="http://schemas.microsoft.com/office/drawing/2014/main" id="{373303F0-3918-1CF3-E3A3-0E93136BFE76}"/>
              </a:ext>
            </a:extLst>
          </p:cNvPr>
          <p:cNvSpPr>
            <a:spLocks noGrp="1"/>
          </p:cNvSpPr>
          <p:nvPr>
            <p:ph type="title"/>
          </p:nvPr>
        </p:nvSpPr>
        <p:spPr>
          <a:xfrm>
            <a:off x="2911847" y="127180"/>
            <a:ext cx="6759101" cy="1325563"/>
          </a:xfrm>
        </p:spPr>
        <p:txBody>
          <a:bodyPr/>
          <a:lstStyle/>
          <a:p>
            <a:r>
              <a:rPr lang="en-US" dirty="0"/>
              <a:t>STOP CAMPUS HAZING ACT</a:t>
            </a:r>
            <a:br>
              <a:rPr lang="en-US" dirty="0"/>
            </a:br>
            <a:endParaRPr lang="en-US" sz="1800" dirty="0"/>
          </a:p>
        </p:txBody>
      </p:sp>
      <p:sp>
        <p:nvSpPr>
          <p:cNvPr id="9" name="TextBox 8">
            <a:extLst>
              <a:ext uri="{FF2B5EF4-FFF2-40B4-BE49-F238E27FC236}">
                <a16:creationId xmlns:a16="http://schemas.microsoft.com/office/drawing/2014/main" id="{234B6A1F-7CD7-508D-4F93-4415A75485EB}"/>
              </a:ext>
            </a:extLst>
          </p:cNvPr>
          <p:cNvSpPr txBox="1"/>
          <p:nvPr/>
        </p:nvSpPr>
        <p:spPr>
          <a:xfrm>
            <a:off x="3933645" y="2453103"/>
            <a:ext cx="3907766" cy="1200329"/>
          </a:xfrm>
          <a:prstGeom prst="rect">
            <a:avLst/>
          </a:prstGeom>
          <a:noFill/>
        </p:spPr>
        <p:txBody>
          <a:bodyPr wrap="square">
            <a:spAutoFit/>
          </a:bodyPr>
          <a:lstStyle/>
          <a:p>
            <a:pPr algn="ctr"/>
            <a:r>
              <a:rPr lang="en-US" sz="3600" dirty="0">
                <a:hlinkClick r:id="rId3"/>
              </a:rPr>
              <a:t>We Don't Haze</a:t>
            </a:r>
            <a:r>
              <a:rPr lang="en-US" sz="3600" dirty="0"/>
              <a:t> </a:t>
            </a:r>
          </a:p>
          <a:p>
            <a:pPr algn="ctr"/>
            <a:r>
              <a:rPr lang="en-US" sz="3600" dirty="0"/>
              <a:t>Clery Center Video</a:t>
            </a:r>
          </a:p>
        </p:txBody>
      </p:sp>
    </p:spTree>
    <p:extLst>
      <p:ext uri="{BB962C8B-B14F-4D97-AF65-F5344CB8AC3E}">
        <p14:creationId xmlns:p14="http://schemas.microsoft.com/office/powerpoint/2010/main" val="8332754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TotalTime>
  <Words>1553</Words>
  <Application>Microsoft Office PowerPoint</Application>
  <PresentationFormat>Widescreen</PresentationFormat>
  <Paragraphs>113</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CAMPUS SECURITY AUTHORITY TRAINING</vt:lpstr>
      <vt:lpstr>HISTORY OF THE CLERY ACT</vt:lpstr>
      <vt:lpstr>HISTORY OF THE CLERY ACT (continued)</vt:lpstr>
      <vt:lpstr>CLERY GEOGRAPHY</vt:lpstr>
      <vt:lpstr>CLERY ACT CRIMES</vt:lpstr>
      <vt:lpstr>CAMPUS SECURITY AUTHORITY (CSA)</vt:lpstr>
      <vt:lpstr>CSA RESPONSIBILITIES</vt:lpstr>
      <vt:lpstr>CSA RESPONSIBILITIES</vt:lpstr>
      <vt:lpstr>STOP CAMPUS HAZING ACT </vt:lpstr>
      <vt:lpstr>CSA Reporting Responsibilities--Hazing  (beginning January 2025)</vt:lpstr>
      <vt:lpstr>STOP CAMPUS HAZING ACT </vt:lpstr>
      <vt:lpstr>STOP CAMPUS HAZING ACT </vt:lpstr>
      <vt:lpstr>TIMELY NOTICE AND EMERGENCY NOTIFICATIONS</vt:lpstr>
      <vt:lpstr>MISCELLANEOUS INFORMATION</vt:lpstr>
      <vt:lpstr>OTHER REPORTING/NON-CSA</vt:lpstr>
      <vt:lpstr>CSA TRAINING VIDEO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CAMPUS SECURITY AUTHORITY</dc:title>
  <dc:creator>Richard DeShields</dc:creator>
  <cp:lastModifiedBy>Jay Wiebers</cp:lastModifiedBy>
  <cp:revision>24</cp:revision>
  <dcterms:created xsi:type="dcterms:W3CDTF">2020-07-28T17:03:16Z</dcterms:created>
  <dcterms:modified xsi:type="dcterms:W3CDTF">2025-07-17T17:30:40Z</dcterms:modified>
</cp:coreProperties>
</file>